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48" r:id="rId1"/>
  </p:sldMasterIdLst>
  <p:notesMasterIdLst>
    <p:notesMasterId r:id="rId53"/>
  </p:notesMasterIdLst>
  <p:sldIdLst>
    <p:sldId id="1472" r:id="rId2"/>
    <p:sldId id="1622" r:id="rId3"/>
    <p:sldId id="1545" r:id="rId4"/>
    <p:sldId id="1177" r:id="rId5"/>
    <p:sldId id="1125" r:id="rId6"/>
    <p:sldId id="1481" r:id="rId7"/>
    <p:sldId id="1440" r:id="rId8"/>
    <p:sldId id="428" r:id="rId9"/>
    <p:sldId id="387" r:id="rId10"/>
    <p:sldId id="1470" r:id="rId11"/>
    <p:sldId id="1447" r:id="rId12"/>
    <p:sldId id="1451" r:id="rId13"/>
    <p:sldId id="1598" r:id="rId14"/>
    <p:sldId id="430" r:id="rId15"/>
    <p:sldId id="1596" r:id="rId16"/>
    <p:sldId id="1552" r:id="rId17"/>
    <p:sldId id="1553" r:id="rId18"/>
    <p:sldId id="1634" r:id="rId19"/>
    <p:sldId id="1621" r:id="rId20"/>
    <p:sldId id="1591" r:id="rId21"/>
    <p:sldId id="1629" r:id="rId22"/>
    <p:sldId id="1623" r:id="rId23"/>
    <p:sldId id="1489" r:id="rId24"/>
    <p:sldId id="1609" r:id="rId25"/>
    <p:sldId id="1485" r:id="rId26"/>
    <p:sldId id="1185" r:id="rId27"/>
    <p:sldId id="1630" r:id="rId28"/>
    <p:sldId id="1631" r:id="rId29"/>
    <p:sldId id="1550" r:id="rId30"/>
    <p:sldId id="1600" r:id="rId31"/>
    <p:sldId id="1632" r:id="rId32"/>
    <p:sldId id="1586" r:id="rId33"/>
    <p:sldId id="1602" r:id="rId34"/>
    <p:sldId id="1635" r:id="rId35"/>
    <p:sldId id="1636" r:id="rId36"/>
    <p:sldId id="1567" r:id="rId37"/>
    <p:sldId id="1556" r:id="rId38"/>
    <p:sldId id="1641" r:id="rId39"/>
    <p:sldId id="1573" r:id="rId40"/>
    <p:sldId id="1583" r:id="rId41"/>
    <p:sldId id="1560" r:id="rId42"/>
    <p:sldId id="1633" r:id="rId43"/>
    <p:sldId id="1576" r:id="rId44"/>
    <p:sldId id="1638" r:id="rId45"/>
    <p:sldId id="1626" r:id="rId46"/>
    <p:sldId id="1639" r:id="rId47"/>
    <p:sldId id="1640" r:id="rId48"/>
    <p:sldId id="1580" r:id="rId49"/>
    <p:sldId id="1585" r:id="rId50"/>
    <p:sldId id="1104" r:id="rId51"/>
    <p:sldId id="1642" r:id="rId52"/>
  </p:sldIdLst>
  <p:sldSz cx="9144000" cy="6858000" type="screen4x3"/>
  <p:notesSz cx="6858000" cy="9144000"/>
  <p:embeddedFontLst>
    <p:embeddedFont>
      <p:font typeface="Arial Black" panose="020B0A04020102020204" pitchFamily="34" charset="0"/>
      <p:bold r:id="rId54"/>
    </p:embeddedFont>
    <p:embeddedFont>
      <p:font typeface="Arial Rounded MT Bold" panose="020F0704030504030204" pitchFamily="34" charset="0"/>
      <p:regular r:id="rId55"/>
    </p:embeddedFont>
    <p:embeddedFont>
      <p:font typeface="Arial Unicode MS" panose="020B0604020202020204" pitchFamily="50" charset="-128"/>
      <p:regular r:id="rId56"/>
    </p:embeddedFont>
    <p:embeddedFont>
      <p:font typeface="Cambria Math" panose="02040503050406030204" pitchFamily="18" charset="0"/>
      <p:regular r:id="rId57"/>
    </p:embeddedFont>
    <p:embeddedFont>
      <p:font typeface="Helvetica" panose="020B0604020202020204" pitchFamily="34" charset="0"/>
      <p:regular r:id="rId58"/>
      <p:bold r:id="rId59"/>
      <p:italic r:id="rId60"/>
      <p:boldItalic r:id="rId61"/>
    </p:embeddedFont>
    <p:embeddedFont>
      <p:font typeface="HGP創英角ﾎﾟｯﾌﾟ体" panose="040B0A00000000000000" pitchFamily="50" charset="-128"/>
      <p:regular r:id="rId62"/>
    </p:embeddedFont>
    <p:embeddedFont>
      <p:font typeface="HGS創英角ﾎﾟｯﾌﾟ体" panose="040B0A00000000000000" pitchFamily="50" charset="-128"/>
      <p:regular r:id="rId63"/>
    </p:embeddedFont>
    <p:embeddedFont>
      <p:font typeface="游ゴシック" panose="020B0400000000000000" pitchFamily="50" charset="-128"/>
      <p:regular r:id="rId64"/>
      <p:bold r:id="rId65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shitaka Tanimura" initials="YT" lastIdx="3" clrIdx="0">
    <p:extLst>
      <p:ext uri="{19B8F6BF-5375-455C-9EA6-DF929625EA0E}">
        <p15:presenceInfo xmlns:p15="http://schemas.microsoft.com/office/powerpoint/2012/main" userId="79b6f1e3099c201e" providerId="Windows Live"/>
      </p:ext>
    </p:extLst>
  </p:cmAuthor>
  <p:cmAuthor id="2" name="谷村吉隆" initials="谷村吉隆" lastIdx="1" clrIdx="1">
    <p:extLst>
      <p:ext uri="{19B8F6BF-5375-455C-9EA6-DF929625EA0E}">
        <p15:presenceInfo xmlns:p15="http://schemas.microsoft.com/office/powerpoint/2012/main" userId="S::tanimura@kuchem.kyoto-u.ac.jp::ad1fc922-322d-48f7-a7ba-7a9327e0c1b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C0597"/>
    <a:srgbClr val="0066FF"/>
    <a:srgbClr val="FF66CC"/>
    <a:srgbClr val="43E5DD"/>
    <a:srgbClr val="31F9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710" autoAdjust="0"/>
    <p:restoredTop sz="95353" autoAdjust="0"/>
  </p:normalViewPr>
  <p:slideViewPr>
    <p:cSldViewPr>
      <p:cViewPr varScale="1">
        <p:scale>
          <a:sx n="84" d="100"/>
          <a:sy n="84" d="100"/>
        </p:scale>
        <p:origin x="852" y="31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44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0.fntdata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66" Type="http://schemas.openxmlformats.org/officeDocument/2006/relationships/commentAuthors" Target="commentAuthors.xml"/><Relationship Id="rId5" Type="http://schemas.openxmlformats.org/officeDocument/2006/relationships/slide" Target="slides/slide4.xml"/><Relationship Id="rId61" Type="http://schemas.openxmlformats.org/officeDocument/2006/relationships/font" Target="fonts/font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font" Target="fonts/font11.fntdata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font" Target="fonts/font9.fntdata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7.fntdata"/><Relationship Id="rId65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A9FB1AF9-0BE0-43D8-8856-18DE6200791A}" type="datetimeFigureOut">
              <a:rPr lang="ja-JP" altLang="en-US" smtClean="0"/>
              <a:pPr/>
              <a:t>2024/12/26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84504121-8DE3-4220-B17D-DA61AB014CBA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4812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DD174-60D2-47F1-96DD-F597EC5768C6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79767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30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44887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32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634236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34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93681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37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731353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14FD27-639B-73A1-508E-B757E136A2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751AF27-1637-9C23-64A7-E6C7AB48FE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B05A21E-2D1E-EA92-8528-A3027E784E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8B9268E-1744-F2BE-2245-F790A0E146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41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774143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48B3F-8907-4727-9A65-D797EFE6B43F}" type="slidenum">
              <a:rPr kumimoji="1" lang="ja-JP" altLang="en-US" smtClean="0"/>
              <a:t>49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6237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67701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8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03242-516C-485F-A979-283FCA13AF74}" type="slidenum">
              <a:rPr lang="ja-JP" altLang="en-US" smtClean="0"/>
              <a:pPr>
                <a:defRPr/>
              </a:pPr>
              <a:t>9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10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03989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12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479417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25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101358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100463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29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59827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2024/12/26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2024/12/26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2024/12/26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260350"/>
            <a:ext cx="4038600" cy="28559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268663"/>
            <a:ext cx="4038600" cy="2857500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F742F-4DBA-4072-8309-BB101674F04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23623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2024/12/26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2024/12/26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2024/12/26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2024/12/26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2024/12/26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2024/12/26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2024/12/26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2024/12/26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EAE3FCE0-289F-4813-91B7-6E8EB7521759}" type="datetimeFigureOut">
              <a:rPr lang="ja-JP" altLang="en-US" smtClean="0"/>
              <a:pPr/>
              <a:t>2024/12/26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2D624A83-448A-4278-857B-31F9E8FB8DD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Arial Unicode MS" panose="020B0604020202020204" pitchFamily="50" charset="-128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13" Type="http://schemas.openxmlformats.org/officeDocument/2006/relationships/oleObject" Target="../embeddings/oleObject4.bin"/><Relationship Id="rId3" Type="http://schemas.openxmlformats.org/officeDocument/2006/relationships/image" Target="../media/image2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8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3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7.png"/><Relationship Id="rId4" Type="http://schemas.openxmlformats.org/officeDocument/2006/relationships/image" Target="../media/image3.gif"/><Relationship Id="rId9" Type="http://schemas.openxmlformats.org/officeDocument/2006/relationships/image" Target="../media/image6.jpeg"/><Relationship Id="rId14" Type="http://schemas.openxmlformats.org/officeDocument/2006/relationships/image" Target="../media/image9.wmf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2.bin"/><Relationship Id="rId18" Type="http://schemas.openxmlformats.org/officeDocument/2006/relationships/image" Target="../media/image82.wmf"/><Relationship Id="rId3" Type="http://schemas.openxmlformats.org/officeDocument/2006/relationships/image" Target="../media/image74.png"/><Relationship Id="rId21" Type="http://schemas.openxmlformats.org/officeDocument/2006/relationships/hyperlink" Target="http://journals.jps.jp/doi/abs/10.1143/JPSJ.75.082001" TargetMode="External"/><Relationship Id="rId34" Type="http://schemas.openxmlformats.org/officeDocument/2006/relationships/image" Target="../media/image87.wmf"/><Relationship Id="rId7" Type="http://schemas.openxmlformats.org/officeDocument/2006/relationships/oleObject" Target="../embeddings/oleObject49.bin"/><Relationship Id="rId12" Type="http://schemas.openxmlformats.org/officeDocument/2006/relationships/image" Target="../media/image79.wmf"/><Relationship Id="rId17" Type="http://schemas.openxmlformats.org/officeDocument/2006/relationships/oleObject" Target="../embeddings/oleObject54.bin"/><Relationship Id="rId25" Type="http://schemas.openxmlformats.org/officeDocument/2006/relationships/image" Target="../media/image85.wmf"/><Relationship Id="rId33" Type="http://schemas.openxmlformats.org/officeDocument/2006/relationships/oleObject" Target="../embeddings/oleObject58.bin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81.wmf"/><Relationship Id="rId20" Type="http://schemas.openxmlformats.org/officeDocument/2006/relationships/image" Target="../media/image83.wmf"/><Relationship Id="rId29" Type="http://schemas.openxmlformats.org/officeDocument/2006/relationships/image" Target="../media/image4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wmf"/><Relationship Id="rId11" Type="http://schemas.openxmlformats.org/officeDocument/2006/relationships/oleObject" Target="../embeddings/oleObject51.bin"/><Relationship Id="rId24" Type="http://schemas.openxmlformats.org/officeDocument/2006/relationships/oleObject" Target="../embeddings/oleObject56.bin"/><Relationship Id="rId32" Type="http://schemas.openxmlformats.org/officeDocument/2006/relationships/image" Target="../media/image86.wmf"/><Relationship Id="rId37" Type="http://schemas.openxmlformats.org/officeDocument/2006/relationships/image" Target="../media/image89.png"/><Relationship Id="rId5" Type="http://schemas.openxmlformats.org/officeDocument/2006/relationships/oleObject" Target="../embeddings/oleObject48.bin"/><Relationship Id="rId15" Type="http://schemas.openxmlformats.org/officeDocument/2006/relationships/oleObject" Target="../embeddings/oleObject53.bin"/><Relationship Id="rId23" Type="http://schemas.openxmlformats.org/officeDocument/2006/relationships/image" Target="../media/image84.png"/><Relationship Id="rId36" Type="http://schemas.openxmlformats.org/officeDocument/2006/relationships/image" Target="../media/image88.wmf"/><Relationship Id="rId10" Type="http://schemas.openxmlformats.org/officeDocument/2006/relationships/image" Target="../media/image78.wmf"/><Relationship Id="rId19" Type="http://schemas.openxmlformats.org/officeDocument/2006/relationships/oleObject" Target="../embeddings/oleObject55.bin"/><Relationship Id="rId31" Type="http://schemas.openxmlformats.org/officeDocument/2006/relationships/oleObject" Target="../embeddings/oleObject57.bin"/><Relationship Id="rId4" Type="http://schemas.openxmlformats.org/officeDocument/2006/relationships/image" Target="../media/image75.WMF"/><Relationship Id="rId9" Type="http://schemas.openxmlformats.org/officeDocument/2006/relationships/oleObject" Target="../embeddings/oleObject50.bin"/><Relationship Id="rId14" Type="http://schemas.openxmlformats.org/officeDocument/2006/relationships/image" Target="../media/image80.wmf"/><Relationship Id="rId22" Type="http://schemas.openxmlformats.org/officeDocument/2006/relationships/hyperlink" Target="http://aip.scitation.org/doi/full/10.1063/1.4890441" TargetMode="External"/><Relationship Id="rId30" Type="http://schemas.openxmlformats.org/officeDocument/2006/relationships/image" Target="../media/image34.png"/><Relationship Id="rId35" Type="http://schemas.openxmlformats.org/officeDocument/2006/relationships/oleObject" Target="../embeddings/oleObject59.bin"/><Relationship Id="rId8" Type="http://schemas.openxmlformats.org/officeDocument/2006/relationships/image" Target="../media/image77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.bin"/><Relationship Id="rId13" Type="http://schemas.openxmlformats.org/officeDocument/2006/relationships/image" Target="../media/image96.png"/><Relationship Id="rId3" Type="http://schemas.openxmlformats.org/officeDocument/2006/relationships/image" Target="../media/image90.wmf"/><Relationship Id="rId7" Type="http://schemas.openxmlformats.org/officeDocument/2006/relationships/image" Target="../media/image92.wmf"/><Relationship Id="rId12" Type="http://schemas.openxmlformats.org/officeDocument/2006/relationships/image" Target="../media/image95.wmf"/><Relationship Id="rId2" Type="http://schemas.openxmlformats.org/officeDocument/2006/relationships/oleObject" Target="../embeddings/oleObject60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62.bin"/><Relationship Id="rId11" Type="http://schemas.openxmlformats.org/officeDocument/2006/relationships/oleObject" Target="../embeddings/oleObject64.bin"/><Relationship Id="rId5" Type="http://schemas.openxmlformats.org/officeDocument/2006/relationships/image" Target="../media/image91.wmf"/><Relationship Id="rId10" Type="http://schemas.openxmlformats.org/officeDocument/2006/relationships/image" Target="../media/image94.png"/><Relationship Id="rId4" Type="http://schemas.openxmlformats.org/officeDocument/2006/relationships/oleObject" Target="../embeddings/oleObject61.bin"/><Relationship Id="rId9" Type="http://schemas.openxmlformats.org/officeDocument/2006/relationships/image" Target="../media/image93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13" Type="http://schemas.openxmlformats.org/officeDocument/2006/relationships/image" Target="../media/image104.jpeg"/><Relationship Id="rId18" Type="http://schemas.openxmlformats.org/officeDocument/2006/relationships/image" Target="../media/image108.jpeg"/><Relationship Id="rId26" Type="http://schemas.openxmlformats.org/officeDocument/2006/relationships/image" Target="../media/image116.png"/><Relationship Id="rId3" Type="http://schemas.openxmlformats.org/officeDocument/2006/relationships/slideLayout" Target="../slideLayouts/slideLayout1.xml"/><Relationship Id="rId21" Type="http://schemas.openxmlformats.org/officeDocument/2006/relationships/image" Target="../media/image111.wmf"/><Relationship Id="rId7" Type="http://schemas.openxmlformats.org/officeDocument/2006/relationships/image" Target="../media/image99.gif"/><Relationship Id="rId12" Type="http://schemas.openxmlformats.org/officeDocument/2006/relationships/image" Target="../media/image103.jpeg"/><Relationship Id="rId17" Type="http://schemas.openxmlformats.org/officeDocument/2006/relationships/image" Target="../media/image107.jpeg"/><Relationship Id="rId25" Type="http://schemas.openxmlformats.org/officeDocument/2006/relationships/image" Target="../media/image115.png"/><Relationship Id="rId2" Type="http://schemas.openxmlformats.org/officeDocument/2006/relationships/video" Target="../media/media7.mp4"/><Relationship Id="rId16" Type="http://schemas.openxmlformats.org/officeDocument/2006/relationships/image" Target="../media/image106.png"/><Relationship Id="rId20" Type="http://schemas.openxmlformats.org/officeDocument/2006/relationships/image" Target="../media/image110.png"/><Relationship Id="rId1" Type="http://schemas.microsoft.com/office/2007/relationships/media" Target="../media/media7.mp4"/><Relationship Id="rId6" Type="http://schemas.openxmlformats.org/officeDocument/2006/relationships/image" Target="../media/image98.gif"/><Relationship Id="rId11" Type="http://schemas.openxmlformats.org/officeDocument/2006/relationships/image" Target="../media/image102.wmf"/><Relationship Id="rId24" Type="http://schemas.openxmlformats.org/officeDocument/2006/relationships/image" Target="../media/image114.png"/><Relationship Id="rId5" Type="http://schemas.openxmlformats.org/officeDocument/2006/relationships/image" Target="../media/image97.png"/><Relationship Id="rId15" Type="http://schemas.openxmlformats.org/officeDocument/2006/relationships/image" Target="../media/image105.wmf"/><Relationship Id="rId23" Type="http://schemas.openxmlformats.org/officeDocument/2006/relationships/image" Target="../media/image113.png"/><Relationship Id="rId10" Type="http://schemas.openxmlformats.org/officeDocument/2006/relationships/oleObject" Target="../embeddings/oleObject65.bin"/><Relationship Id="rId19" Type="http://schemas.openxmlformats.org/officeDocument/2006/relationships/image" Target="../media/image109.jpe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101.png"/><Relationship Id="rId14" Type="http://schemas.openxmlformats.org/officeDocument/2006/relationships/oleObject" Target="../embeddings/oleObject66.bin"/><Relationship Id="rId22" Type="http://schemas.openxmlformats.org/officeDocument/2006/relationships/image" Target="../media/image112.png"/><Relationship Id="rId27" Type="http://schemas.openxmlformats.org/officeDocument/2006/relationships/image" Target="../media/image1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theochem.kuchem.kyoto-u.ac.jp/tanimura/Lectures/nonMarkovianApp.zip" TargetMode="External"/><Relationship Id="rId2" Type="http://schemas.openxmlformats.org/officeDocument/2006/relationships/hyperlink" Target="http://theochem.kuchem.kyoto-u.ac.jp/tanimura/Lectures/nonMarkovian.zip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8.wmf"/><Relationship Id="rId4" Type="http://schemas.openxmlformats.org/officeDocument/2006/relationships/oleObject" Target="../embeddings/oleObject67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openxmlformats.org/officeDocument/2006/relationships/image" Target="../media/image120.png"/><Relationship Id="rId7" Type="http://schemas.openxmlformats.org/officeDocument/2006/relationships/image" Target="../media/image122.wmf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69.bin"/><Relationship Id="rId5" Type="http://schemas.openxmlformats.org/officeDocument/2006/relationships/image" Target="../media/image121.wmf"/><Relationship Id="rId4" Type="http://schemas.openxmlformats.org/officeDocument/2006/relationships/oleObject" Target="../embeddings/oleObject68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3.bin"/><Relationship Id="rId13" Type="http://schemas.openxmlformats.org/officeDocument/2006/relationships/oleObject" Target="../embeddings/oleObject75.bin"/><Relationship Id="rId3" Type="http://schemas.openxmlformats.org/officeDocument/2006/relationships/image" Target="../media/image124.wmf"/><Relationship Id="rId7" Type="http://schemas.openxmlformats.org/officeDocument/2006/relationships/image" Target="../media/image126.wmf"/><Relationship Id="rId12" Type="http://schemas.openxmlformats.org/officeDocument/2006/relationships/image" Target="../media/image129.wmf"/><Relationship Id="rId2" Type="http://schemas.openxmlformats.org/officeDocument/2006/relationships/oleObject" Target="../embeddings/oleObject70.bin"/><Relationship Id="rId16" Type="http://schemas.openxmlformats.org/officeDocument/2006/relationships/image" Target="../media/image131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72.bin"/><Relationship Id="rId11" Type="http://schemas.openxmlformats.org/officeDocument/2006/relationships/oleObject" Target="../embeddings/oleObject74.bin"/><Relationship Id="rId5" Type="http://schemas.openxmlformats.org/officeDocument/2006/relationships/image" Target="../media/image125.wmf"/><Relationship Id="rId15" Type="http://schemas.openxmlformats.org/officeDocument/2006/relationships/oleObject" Target="../embeddings/oleObject76.bin"/><Relationship Id="rId10" Type="http://schemas.openxmlformats.org/officeDocument/2006/relationships/image" Target="../media/image128.png"/><Relationship Id="rId4" Type="http://schemas.openxmlformats.org/officeDocument/2006/relationships/oleObject" Target="../embeddings/oleObject71.bin"/><Relationship Id="rId9" Type="http://schemas.openxmlformats.org/officeDocument/2006/relationships/image" Target="../media/image127.wmf"/><Relationship Id="rId14" Type="http://schemas.openxmlformats.org/officeDocument/2006/relationships/image" Target="../media/image130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9.bin"/><Relationship Id="rId13" Type="http://schemas.openxmlformats.org/officeDocument/2006/relationships/oleObject" Target="../embeddings/oleObject80.bin"/><Relationship Id="rId3" Type="http://schemas.openxmlformats.org/officeDocument/2006/relationships/image" Target="../media/image132.wmf"/><Relationship Id="rId7" Type="http://schemas.openxmlformats.org/officeDocument/2006/relationships/image" Target="../media/image130.wmf"/><Relationship Id="rId12" Type="http://schemas.openxmlformats.org/officeDocument/2006/relationships/image" Target="../media/image137.png"/><Relationship Id="rId17" Type="http://schemas.openxmlformats.org/officeDocument/2006/relationships/image" Target="../media/image140.jpeg"/><Relationship Id="rId2" Type="http://schemas.openxmlformats.org/officeDocument/2006/relationships/oleObject" Target="../embeddings/oleObject77.bin"/><Relationship Id="rId16" Type="http://schemas.openxmlformats.org/officeDocument/2006/relationships/image" Target="../media/image139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5.bin"/><Relationship Id="rId11" Type="http://schemas.openxmlformats.org/officeDocument/2006/relationships/image" Target="../media/image136.png"/><Relationship Id="rId5" Type="http://schemas.openxmlformats.org/officeDocument/2006/relationships/image" Target="../media/image133.wmf"/><Relationship Id="rId15" Type="http://schemas.openxmlformats.org/officeDocument/2006/relationships/oleObject" Target="../embeddings/oleObject81.bin"/><Relationship Id="rId10" Type="http://schemas.openxmlformats.org/officeDocument/2006/relationships/image" Target="../media/image135.png"/><Relationship Id="rId4" Type="http://schemas.openxmlformats.org/officeDocument/2006/relationships/oleObject" Target="../embeddings/oleObject78.bin"/><Relationship Id="rId9" Type="http://schemas.openxmlformats.org/officeDocument/2006/relationships/image" Target="../media/image134.wmf"/><Relationship Id="rId14" Type="http://schemas.openxmlformats.org/officeDocument/2006/relationships/image" Target="../media/image138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wmf"/><Relationship Id="rId18" Type="http://schemas.openxmlformats.org/officeDocument/2006/relationships/image" Target="../media/image146.jpeg"/><Relationship Id="rId3" Type="http://schemas.openxmlformats.org/officeDocument/2006/relationships/oleObject" Target="../embeddings/oleObject82.bin"/><Relationship Id="rId7" Type="http://schemas.openxmlformats.org/officeDocument/2006/relationships/oleObject" Target="../embeddings/oleObject84.bin"/><Relationship Id="rId12" Type="http://schemas.openxmlformats.org/officeDocument/2006/relationships/image" Target="../media/image145.wmf"/><Relationship Id="rId17" Type="http://schemas.openxmlformats.org/officeDocument/2006/relationships/image" Target="../media/image90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2.wmf"/><Relationship Id="rId11" Type="http://schemas.openxmlformats.org/officeDocument/2006/relationships/oleObject" Target="../embeddings/oleObject86.bin"/><Relationship Id="rId5" Type="http://schemas.openxmlformats.org/officeDocument/2006/relationships/oleObject" Target="../embeddings/oleObject83.bin"/><Relationship Id="rId10" Type="http://schemas.openxmlformats.org/officeDocument/2006/relationships/image" Target="../media/image144.wmf"/><Relationship Id="rId4" Type="http://schemas.openxmlformats.org/officeDocument/2006/relationships/image" Target="../media/image141.wmf"/><Relationship Id="rId9" Type="http://schemas.openxmlformats.org/officeDocument/2006/relationships/oleObject" Target="../embeddings/oleObject85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wmf"/><Relationship Id="rId13" Type="http://schemas.openxmlformats.org/officeDocument/2006/relationships/image" Target="../media/image153.wmf"/><Relationship Id="rId3" Type="http://schemas.openxmlformats.org/officeDocument/2006/relationships/image" Target="../media/image147.wmf"/><Relationship Id="rId7" Type="http://schemas.openxmlformats.org/officeDocument/2006/relationships/oleObject" Target="../embeddings/oleObject89.bin"/><Relationship Id="rId12" Type="http://schemas.openxmlformats.org/officeDocument/2006/relationships/oleObject" Target="../embeddings/oleObject91.bin"/><Relationship Id="rId2" Type="http://schemas.openxmlformats.org/officeDocument/2006/relationships/oleObject" Target="../embeddings/oleObject87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9.jpeg"/><Relationship Id="rId11" Type="http://schemas.openxmlformats.org/officeDocument/2006/relationships/image" Target="../media/image152.png"/><Relationship Id="rId5" Type="http://schemas.openxmlformats.org/officeDocument/2006/relationships/image" Target="../media/image148.wmf"/><Relationship Id="rId10" Type="http://schemas.openxmlformats.org/officeDocument/2006/relationships/image" Target="../media/image151.wmf"/><Relationship Id="rId4" Type="http://schemas.openxmlformats.org/officeDocument/2006/relationships/oleObject" Target="../embeddings/oleObject88.bin"/><Relationship Id="rId9" Type="http://schemas.openxmlformats.org/officeDocument/2006/relationships/oleObject" Target="../embeddings/oleObject90.bin"/><Relationship Id="rId14" Type="http://schemas.openxmlformats.org/officeDocument/2006/relationships/hyperlink" Target="https://doi.org/10.1063/5.0220685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wmf"/><Relationship Id="rId13" Type="http://schemas.openxmlformats.org/officeDocument/2006/relationships/oleObject" Target="../embeddings/oleObject94.bin"/><Relationship Id="rId18" Type="http://schemas.openxmlformats.org/officeDocument/2006/relationships/image" Target="../media/image158.wmf"/><Relationship Id="rId3" Type="http://schemas.openxmlformats.org/officeDocument/2006/relationships/oleObject" Target="../embeddings/oleObject92.bin"/><Relationship Id="rId7" Type="http://schemas.openxmlformats.org/officeDocument/2006/relationships/oleObject" Target="../embeddings/oleObject57.bin"/><Relationship Id="rId12" Type="http://schemas.openxmlformats.org/officeDocument/2006/relationships/image" Target="../media/image88.wmf"/><Relationship Id="rId17" Type="http://schemas.openxmlformats.org/officeDocument/2006/relationships/oleObject" Target="../embeddings/oleObject96.bin"/><Relationship Id="rId2" Type="http://schemas.openxmlformats.org/officeDocument/2006/relationships/image" Target="../media/image34.png"/><Relationship Id="rId16" Type="http://schemas.openxmlformats.org/officeDocument/2006/relationships/image" Target="../media/image157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5.wmf"/><Relationship Id="rId11" Type="http://schemas.openxmlformats.org/officeDocument/2006/relationships/oleObject" Target="../embeddings/oleObject59.bin"/><Relationship Id="rId5" Type="http://schemas.openxmlformats.org/officeDocument/2006/relationships/oleObject" Target="../embeddings/oleObject93.bin"/><Relationship Id="rId15" Type="http://schemas.openxmlformats.org/officeDocument/2006/relationships/oleObject" Target="../embeddings/oleObject95.bin"/><Relationship Id="rId10" Type="http://schemas.openxmlformats.org/officeDocument/2006/relationships/image" Target="../media/image87.wmf"/><Relationship Id="rId19" Type="http://schemas.openxmlformats.org/officeDocument/2006/relationships/image" Target="../media/image159.png"/><Relationship Id="rId4" Type="http://schemas.openxmlformats.org/officeDocument/2006/relationships/image" Target="../media/image154.wmf"/><Relationship Id="rId9" Type="http://schemas.openxmlformats.org/officeDocument/2006/relationships/oleObject" Target="../embeddings/oleObject58.bin"/><Relationship Id="rId14" Type="http://schemas.openxmlformats.org/officeDocument/2006/relationships/image" Target="../media/image156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png"/><Relationship Id="rId13" Type="http://schemas.openxmlformats.org/officeDocument/2006/relationships/image" Target="../media/image167.png"/><Relationship Id="rId3" Type="http://schemas.openxmlformats.org/officeDocument/2006/relationships/image" Target="../media/image161.png"/><Relationship Id="rId7" Type="http://schemas.openxmlformats.org/officeDocument/2006/relationships/image" Target="../media/image163.wmf"/><Relationship Id="rId12" Type="http://schemas.openxmlformats.org/officeDocument/2006/relationships/image" Target="../media/image166.wmf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8.bin"/><Relationship Id="rId11" Type="http://schemas.openxmlformats.org/officeDocument/2006/relationships/oleObject" Target="../embeddings/oleObject100.bin"/><Relationship Id="rId5" Type="http://schemas.openxmlformats.org/officeDocument/2006/relationships/image" Target="../media/image162.wmf"/><Relationship Id="rId10" Type="http://schemas.openxmlformats.org/officeDocument/2006/relationships/image" Target="../media/image165.wmf"/><Relationship Id="rId4" Type="http://schemas.openxmlformats.org/officeDocument/2006/relationships/oleObject" Target="../embeddings/oleObject97.bin"/><Relationship Id="rId9" Type="http://schemas.openxmlformats.org/officeDocument/2006/relationships/oleObject" Target="../embeddings/oleObject99.bin"/><Relationship Id="rId14" Type="http://schemas.openxmlformats.org/officeDocument/2006/relationships/hyperlink" Target="https://doi.org/10.1063/5.0220685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wmf"/><Relationship Id="rId13" Type="http://schemas.openxmlformats.org/officeDocument/2006/relationships/image" Target="../media/image174.wmf"/><Relationship Id="rId3" Type="http://schemas.openxmlformats.org/officeDocument/2006/relationships/image" Target="../media/image169.png"/><Relationship Id="rId7" Type="http://schemas.openxmlformats.org/officeDocument/2006/relationships/oleObject" Target="../embeddings/oleObject102.bin"/><Relationship Id="rId12" Type="http://schemas.openxmlformats.org/officeDocument/2006/relationships/oleObject" Target="../embeddings/oleObject104.bin"/><Relationship Id="rId2" Type="http://schemas.openxmlformats.org/officeDocument/2006/relationships/image" Target="../media/image168.png"/><Relationship Id="rId16" Type="http://schemas.openxmlformats.org/officeDocument/2006/relationships/image" Target="../media/image17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1.png"/><Relationship Id="rId11" Type="http://schemas.openxmlformats.org/officeDocument/2006/relationships/hyperlink" Target="https://doi.org/10.1063/5.0220685" TargetMode="External"/><Relationship Id="rId5" Type="http://schemas.openxmlformats.org/officeDocument/2006/relationships/image" Target="../media/image170.wmf"/><Relationship Id="rId15" Type="http://schemas.openxmlformats.org/officeDocument/2006/relationships/oleObject" Target="../embeddings/oleObject105.bin"/><Relationship Id="rId10" Type="http://schemas.openxmlformats.org/officeDocument/2006/relationships/image" Target="../media/image173.wmf"/><Relationship Id="rId4" Type="http://schemas.openxmlformats.org/officeDocument/2006/relationships/oleObject" Target="../embeddings/oleObject101.bin"/><Relationship Id="rId9" Type="http://schemas.openxmlformats.org/officeDocument/2006/relationships/oleObject" Target="../embeddings/oleObject103.bin"/><Relationship Id="rId14" Type="http://schemas.openxmlformats.org/officeDocument/2006/relationships/image" Target="../media/image17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7" Type="http://schemas.openxmlformats.org/officeDocument/2006/relationships/image" Target="../media/image181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png"/><Relationship Id="rId5" Type="http://schemas.openxmlformats.org/officeDocument/2006/relationships/image" Target="../media/image180.png"/><Relationship Id="rId4" Type="http://schemas.openxmlformats.org/officeDocument/2006/relationships/image" Target="../media/image17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wmf"/><Relationship Id="rId3" Type="http://schemas.openxmlformats.org/officeDocument/2006/relationships/image" Target="../media/image1.png"/><Relationship Id="rId7" Type="http://schemas.openxmlformats.org/officeDocument/2006/relationships/oleObject" Target="../embeddings/oleObject106.bin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3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6.jpeg"/><Relationship Id="rId13" Type="http://schemas.openxmlformats.org/officeDocument/2006/relationships/oleObject" Target="../embeddings/oleObject110.bin"/><Relationship Id="rId18" Type="http://schemas.openxmlformats.org/officeDocument/2006/relationships/image" Target="../media/image191.wmf"/><Relationship Id="rId3" Type="http://schemas.openxmlformats.org/officeDocument/2006/relationships/image" Target="../media/image183.png"/><Relationship Id="rId7" Type="http://schemas.openxmlformats.org/officeDocument/2006/relationships/image" Target="../media/image185.wmf"/><Relationship Id="rId12" Type="http://schemas.openxmlformats.org/officeDocument/2006/relationships/image" Target="../media/image188.wmf"/><Relationship Id="rId17" Type="http://schemas.openxmlformats.org/officeDocument/2006/relationships/oleObject" Target="../embeddings/oleObject112.bin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90.wmf"/><Relationship Id="rId20" Type="http://schemas.openxmlformats.org/officeDocument/2006/relationships/image" Target="../media/image192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08.bin"/><Relationship Id="rId11" Type="http://schemas.openxmlformats.org/officeDocument/2006/relationships/oleObject" Target="../embeddings/oleObject109.bin"/><Relationship Id="rId5" Type="http://schemas.openxmlformats.org/officeDocument/2006/relationships/image" Target="../media/image184.wmf"/><Relationship Id="rId15" Type="http://schemas.openxmlformats.org/officeDocument/2006/relationships/oleObject" Target="../embeddings/oleObject111.bin"/><Relationship Id="rId10" Type="http://schemas.openxmlformats.org/officeDocument/2006/relationships/image" Target="../media/image187.png"/><Relationship Id="rId19" Type="http://schemas.openxmlformats.org/officeDocument/2006/relationships/oleObject" Target="../embeddings/oleObject113.bin"/><Relationship Id="rId4" Type="http://schemas.openxmlformats.org/officeDocument/2006/relationships/oleObject" Target="../embeddings/oleObject107.bin"/><Relationship Id="rId9" Type="http://schemas.openxmlformats.org/officeDocument/2006/relationships/hyperlink" Target="https://doi.org/10.1063/5.0033664" TargetMode="External"/><Relationship Id="rId14" Type="http://schemas.openxmlformats.org/officeDocument/2006/relationships/image" Target="../media/image189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13" Type="http://schemas.openxmlformats.org/officeDocument/2006/relationships/oleObject" Target="../embeddings/oleObject116.bin"/><Relationship Id="rId3" Type="http://schemas.openxmlformats.org/officeDocument/2006/relationships/oleObject" Target="../embeddings/oleObject114.bin"/><Relationship Id="rId7" Type="http://schemas.openxmlformats.org/officeDocument/2006/relationships/image" Target="../media/image1.png"/><Relationship Id="rId12" Type="http://schemas.openxmlformats.org/officeDocument/2006/relationships/image" Target="../media/image185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4.wmf"/><Relationship Id="rId11" Type="http://schemas.openxmlformats.org/officeDocument/2006/relationships/oleObject" Target="../embeddings/oleObject108.bin"/><Relationship Id="rId5" Type="http://schemas.openxmlformats.org/officeDocument/2006/relationships/oleObject" Target="../embeddings/oleObject115.bin"/><Relationship Id="rId10" Type="http://schemas.openxmlformats.org/officeDocument/2006/relationships/hyperlink" Target="https://doi.org/10.1063/5.0033664" TargetMode="External"/><Relationship Id="rId4" Type="http://schemas.openxmlformats.org/officeDocument/2006/relationships/image" Target="../media/image193.wmf"/><Relationship Id="rId9" Type="http://schemas.openxmlformats.org/officeDocument/2006/relationships/image" Target="../media/image181.png"/><Relationship Id="rId14" Type="http://schemas.openxmlformats.org/officeDocument/2006/relationships/image" Target="../media/image195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9.png"/><Relationship Id="rId13" Type="http://schemas.openxmlformats.org/officeDocument/2006/relationships/oleObject" Target="../embeddings/oleObject122.bin"/><Relationship Id="rId18" Type="http://schemas.openxmlformats.org/officeDocument/2006/relationships/oleObject" Target="../embeddings/oleObject1.bin"/><Relationship Id="rId3" Type="http://schemas.openxmlformats.org/officeDocument/2006/relationships/image" Target="../media/image196.wmf"/><Relationship Id="rId21" Type="http://schemas.openxmlformats.org/officeDocument/2006/relationships/image" Target="../media/image205.wmf"/><Relationship Id="rId7" Type="http://schemas.openxmlformats.org/officeDocument/2006/relationships/image" Target="../media/image198.wmf"/><Relationship Id="rId12" Type="http://schemas.openxmlformats.org/officeDocument/2006/relationships/image" Target="../media/image201.wmf"/><Relationship Id="rId17" Type="http://schemas.openxmlformats.org/officeDocument/2006/relationships/image" Target="../media/image204.svg"/><Relationship Id="rId2" Type="http://schemas.openxmlformats.org/officeDocument/2006/relationships/oleObject" Target="../embeddings/oleObject117.bin"/><Relationship Id="rId16" Type="http://schemas.openxmlformats.org/officeDocument/2006/relationships/image" Target="../media/image203.png"/><Relationship Id="rId20" Type="http://schemas.openxmlformats.org/officeDocument/2006/relationships/oleObject" Target="../embeddings/oleObject123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19.bin"/><Relationship Id="rId11" Type="http://schemas.openxmlformats.org/officeDocument/2006/relationships/oleObject" Target="../embeddings/oleObject121.bin"/><Relationship Id="rId5" Type="http://schemas.openxmlformats.org/officeDocument/2006/relationships/image" Target="../media/image197.wmf"/><Relationship Id="rId15" Type="http://schemas.openxmlformats.org/officeDocument/2006/relationships/image" Target="../media/image3.gif"/><Relationship Id="rId23" Type="http://schemas.openxmlformats.org/officeDocument/2006/relationships/image" Target="../media/image206.wmf"/><Relationship Id="rId10" Type="http://schemas.openxmlformats.org/officeDocument/2006/relationships/image" Target="../media/image200.wmf"/><Relationship Id="rId19" Type="http://schemas.openxmlformats.org/officeDocument/2006/relationships/image" Target="../media/image4.wmf"/><Relationship Id="rId4" Type="http://schemas.openxmlformats.org/officeDocument/2006/relationships/oleObject" Target="../embeddings/oleObject118.bin"/><Relationship Id="rId9" Type="http://schemas.openxmlformats.org/officeDocument/2006/relationships/oleObject" Target="../embeddings/oleObject120.bin"/><Relationship Id="rId14" Type="http://schemas.openxmlformats.org/officeDocument/2006/relationships/image" Target="../media/image202.wmf"/><Relationship Id="rId22" Type="http://schemas.openxmlformats.org/officeDocument/2006/relationships/oleObject" Target="../embeddings/oleObject124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8.bin"/><Relationship Id="rId13" Type="http://schemas.openxmlformats.org/officeDocument/2006/relationships/image" Target="../media/image212.wmf"/><Relationship Id="rId3" Type="http://schemas.openxmlformats.org/officeDocument/2006/relationships/image" Target="../media/image207.wmf"/><Relationship Id="rId7" Type="http://schemas.openxmlformats.org/officeDocument/2006/relationships/image" Target="../media/image209.wmf"/><Relationship Id="rId12" Type="http://schemas.openxmlformats.org/officeDocument/2006/relationships/oleObject" Target="../embeddings/oleObject130.bin"/><Relationship Id="rId2" Type="http://schemas.openxmlformats.org/officeDocument/2006/relationships/oleObject" Target="../embeddings/oleObject125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27.bin"/><Relationship Id="rId11" Type="http://schemas.openxmlformats.org/officeDocument/2006/relationships/image" Target="../media/image211.wmf"/><Relationship Id="rId5" Type="http://schemas.openxmlformats.org/officeDocument/2006/relationships/image" Target="../media/image208.wmf"/><Relationship Id="rId15" Type="http://schemas.openxmlformats.org/officeDocument/2006/relationships/image" Target="../media/image213.wmf"/><Relationship Id="rId10" Type="http://schemas.openxmlformats.org/officeDocument/2006/relationships/oleObject" Target="../embeddings/oleObject129.bin"/><Relationship Id="rId4" Type="http://schemas.openxmlformats.org/officeDocument/2006/relationships/oleObject" Target="../embeddings/oleObject126.bin"/><Relationship Id="rId9" Type="http://schemas.openxmlformats.org/officeDocument/2006/relationships/image" Target="../media/image210.wmf"/><Relationship Id="rId14" Type="http://schemas.openxmlformats.org/officeDocument/2006/relationships/oleObject" Target="../embeddings/oleObject131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6.wmf"/><Relationship Id="rId13" Type="http://schemas.openxmlformats.org/officeDocument/2006/relationships/oleObject" Target="../embeddings/oleObject137.bin"/><Relationship Id="rId18" Type="http://schemas.openxmlformats.org/officeDocument/2006/relationships/image" Target="../media/image221.wmf"/><Relationship Id="rId3" Type="http://schemas.openxmlformats.org/officeDocument/2006/relationships/oleObject" Target="../embeddings/oleObject132.bin"/><Relationship Id="rId21" Type="http://schemas.openxmlformats.org/officeDocument/2006/relationships/oleObject" Target="../embeddings/oleObject141.bin"/><Relationship Id="rId7" Type="http://schemas.openxmlformats.org/officeDocument/2006/relationships/oleObject" Target="../embeddings/oleObject134.bin"/><Relationship Id="rId12" Type="http://schemas.openxmlformats.org/officeDocument/2006/relationships/image" Target="../media/image218.wmf"/><Relationship Id="rId17" Type="http://schemas.openxmlformats.org/officeDocument/2006/relationships/oleObject" Target="../embeddings/oleObject139.bin"/><Relationship Id="rId25" Type="http://schemas.openxmlformats.org/officeDocument/2006/relationships/image" Target="../media/image225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220.wmf"/><Relationship Id="rId20" Type="http://schemas.openxmlformats.org/officeDocument/2006/relationships/image" Target="../media/image222.wmf"/><Relationship Id="rId29" Type="http://schemas.openxmlformats.org/officeDocument/2006/relationships/oleObject" Target="../embeddings/oleObject143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5.wmf"/><Relationship Id="rId11" Type="http://schemas.openxmlformats.org/officeDocument/2006/relationships/oleObject" Target="../embeddings/oleObject136.bin"/><Relationship Id="rId24" Type="http://schemas.openxmlformats.org/officeDocument/2006/relationships/image" Target="../media/image224.wmf"/><Relationship Id="rId5" Type="http://schemas.openxmlformats.org/officeDocument/2006/relationships/oleObject" Target="../embeddings/oleObject133.bin"/><Relationship Id="rId15" Type="http://schemas.openxmlformats.org/officeDocument/2006/relationships/oleObject" Target="../embeddings/oleObject138.bin"/><Relationship Id="rId23" Type="http://schemas.openxmlformats.org/officeDocument/2006/relationships/oleObject" Target="../embeddings/oleObject142.bin"/><Relationship Id="rId28" Type="http://schemas.openxmlformats.org/officeDocument/2006/relationships/image" Target="../media/image108.png"/><Relationship Id="rId10" Type="http://schemas.openxmlformats.org/officeDocument/2006/relationships/image" Target="../media/image217.wmf"/><Relationship Id="rId19" Type="http://schemas.openxmlformats.org/officeDocument/2006/relationships/oleObject" Target="../embeddings/oleObject140.bin"/><Relationship Id="rId4" Type="http://schemas.openxmlformats.org/officeDocument/2006/relationships/image" Target="../media/image214.wmf"/><Relationship Id="rId9" Type="http://schemas.openxmlformats.org/officeDocument/2006/relationships/oleObject" Target="../embeddings/oleObject135.bin"/><Relationship Id="rId14" Type="http://schemas.openxmlformats.org/officeDocument/2006/relationships/image" Target="../media/image219.wmf"/><Relationship Id="rId22" Type="http://schemas.openxmlformats.org/officeDocument/2006/relationships/image" Target="../media/image223.wmf"/><Relationship Id="rId27" Type="http://schemas.openxmlformats.org/officeDocument/2006/relationships/image" Target="../media/image242.png"/><Relationship Id="rId30" Type="http://schemas.openxmlformats.org/officeDocument/2006/relationships/image" Target="../media/image226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gif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2.gif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9.wmf"/><Relationship Id="rId13" Type="http://schemas.openxmlformats.org/officeDocument/2006/relationships/oleObject" Target="../embeddings/oleObject149.bin"/><Relationship Id="rId18" Type="http://schemas.openxmlformats.org/officeDocument/2006/relationships/image" Target="../media/image233.wmf"/><Relationship Id="rId3" Type="http://schemas.openxmlformats.org/officeDocument/2006/relationships/oleObject" Target="../embeddings/oleObject144.bin"/><Relationship Id="rId21" Type="http://schemas.openxmlformats.org/officeDocument/2006/relationships/image" Target="../media/image234.wmf"/><Relationship Id="rId7" Type="http://schemas.openxmlformats.org/officeDocument/2006/relationships/oleObject" Target="../embeddings/oleObject146.bin"/><Relationship Id="rId12" Type="http://schemas.openxmlformats.org/officeDocument/2006/relationships/image" Target="../media/image230.wmf"/><Relationship Id="rId17" Type="http://schemas.openxmlformats.org/officeDocument/2006/relationships/oleObject" Target="../embeddings/oleObject151.bin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232.wmf"/><Relationship Id="rId20" Type="http://schemas.openxmlformats.org/officeDocument/2006/relationships/oleObject" Target="../embeddings/oleObject152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8.wmf"/><Relationship Id="rId11" Type="http://schemas.openxmlformats.org/officeDocument/2006/relationships/oleObject" Target="../embeddings/oleObject148.bin"/><Relationship Id="rId5" Type="http://schemas.openxmlformats.org/officeDocument/2006/relationships/oleObject" Target="../embeddings/oleObject145.bin"/><Relationship Id="rId15" Type="http://schemas.openxmlformats.org/officeDocument/2006/relationships/oleObject" Target="../embeddings/oleObject150.bin"/><Relationship Id="rId10" Type="http://schemas.openxmlformats.org/officeDocument/2006/relationships/image" Target="../media/image221.wmf"/><Relationship Id="rId19" Type="http://schemas.openxmlformats.org/officeDocument/2006/relationships/image" Target="../media/image225.png"/><Relationship Id="rId4" Type="http://schemas.openxmlformats.org/officeDocument/2006/relationships/image" Target="../media/image227.wmf"/><Relationship Id="rId9" Type="http://schemas.openxmlformats.org/officeDocument/2006/relationships/oleObject" Target="../embeddings/oleObject147.bin"/><Relationship Id="rId14" Type="http://schemas.openxmlformats.org/officeDocument/2006/relationships/image" Target="../media/image231.wmf"/><Relationship Id="rId22" Type="http://schemas.openxmlformats.org/officeDocument/2006/relationships/image" Target="../media/image181.png"/></Relationships>
</file>

<file path=ppt/slides/_rels/slide31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58.bin"/><Relationship Id="rId18" Type="http://schemas.openxmlformats.org/officeDocument/2006/relationships/image" Target="../media/image242.wmf"/><Relationship Id="rId26" Type="http://schemas.openxmlformats.org/officeDocument/2006/relationships/oleObject" Target="../embeddings/oleObject1.bin"/><Relationship Id="rId3" Type="http://schemas.openxmlformats.org/officeDocument/2006/relationships/image" Target="../media/image235.wmf"/><Relationship Id="rId21" Type="http://schemas.openxmlformats.org/officeDocument/2006/relationships/oleObject" Target="../embeddings/oleObject162.bin"/><Relationship Id="rId34" Type="http://schemas.openxmlformats.org/officeDocument/2006/relationships/image" Target="../media/image247.wmf"/><Relationship Id="rId7" Type="http://schemas.openxmlformats.org/officeDocument/2006/relationships/image" Target="../media/image237.wmf"/><Relationship Id="rId12" Type="http://schemas.openxmlformats.org/officeDocument/2006/relationships/image" Target="../media/image239.wmf"/><Relationship Id="rId17" Type="http://schemas.openxmlformats.org/officeDocument/2006/relationships/oleObject" Target="../embeddings/oleObject160.bin"/><Relationship Id="rId25" Type="http://schemas.openxmlformats.org/officeDocument/2006/relationships/image" Target="../media/image199.png"/><Relationship Id="rId33" Type="http://schemas.openxmlformats.org/officeDocument/2006/relationships/oleObject" Target="../embeddings/oleObject165.bin"/><Relationship Id="rId2" Type="http://schemas.openxmlformats.org/officeDocument/2006/relationships/oleObject" Target="../embeddings/oleObject153.bin"/><Relationship Id="rId16" Type="http://schemas.openxmlformats.org/officeDocument/2006/relationships/image" Target="../media/image241.wmf"/><Relationship Id="rId20" Type="http://schemas.openxmlformats.org/officeDocument/2006/relationships/image" Target="../media/image243.wmf"/><Relationship Id="rId29" Type="http://schemas.openxmlformats.org/officeDocument/2006/relationships/image" Target="../media/image203.png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55.bin"/><Relationship Id="rId11" Type="http://schemas.openxmlformats.org/officeDocument/2006/relationships/oleObject" Target="../embeddings/oleObject157.bin"/><Relationship Id="rId24" Type="http://schemas.openxmlformats.org/officeDocument/2006/relationships/image" Target="../media/image245.wmf"/><Relationship Id="rId32" Type="http://schemas.openxmlformats.org/officeDocument/2006/relationships/image" Target="../media/image246.wmf"/><Relationship Id="rId5" Type="http://schemas.openxmlformats.org/officeDocument/2006/relationships/image" Target="../media/image236.wmf"/><Relationship Id="rId15" Type="http://schemas.openxmlformats.org/officeDocument/2006/relationships/oleObject" Target="../embeddings/oleObject159.bin"/><Relationship Id="rId23" Type="http://schemas.openxmlformats.org/officeDocument/2006/relationships/oleObject" Target="../embeddings/oleObject163.bin"/><Relationship Id="rId28" Type="http://schemas.openxmlformats.org/officeDocument/2006/relationships/image" Target="../media/image3.gif"/><Relationship Id="rId10" Type="http://schemas.openxmlformats.org/officeDocument/2006/relationships/image" Target="../media/image94.png"/><Relationship Id="rId19" Type="http://schemas.openxmlformats.org/officeDocument/2006/relationships/oleObject" Target="../embeddings/oleObject161.bin"/><Relationship Id="rId31" Type="http://schemas.openxmlformats.org/officeDocument/2006/relationships/oleObject" Target="../embeddings/oleObject164.bin"/><Relationship Id="rId4" Type="http://schemas.openxmlformats.org/officeDocument/2006/relationships/oleObject" Target="../embeddings/oleObject154.bin"/><Relationship Id="rId9" Type="http://schemas.openxmlformats.org/officeDocument/2006/relationships/image" Target="../media/image238.wmf"/><Relationship Id="rId14" Type="http://schemas.openxmlformats.org/officeDocument/2006/relationships/image" Target="../media/image240.wmf"/><Relationship Id="rId22" Type="http://schemas.openxmlformats.org/officeDocument/2006/relationships/image" Target="../media/image244.wmf"/><Relationship Id="rId27" Type="http://schemas.openxmlformats.org/officeDocument/2006/relationships/image" Target="../media/image4.wmf"/><Relationship Id="rId30" Type="http://schemas.openxmlformats.org/officeDocument/2006/relationships/image" Target="../media/image204.svg"/><Relationship Id="rId8" Type="http://schemas.openxmlformats.org/officeDocument/2006/relationships/oleObject" Target="../embeddings/oleObject156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wmf"/><Relationship Id="rId13" Type="http://schemas.openxmlformats.org/officeDocument/2006/relationships/image" Target="../media/image130.wmf"/><Relationship Id="rId3" Type="http://schemas.openxmlformats.org/officeDocument/2006/relationships/oleObject" Target="../embeddings/oleObject71.bin"/><Relationship Id="rId7" Type="http://schemas.openxmlformats.org/officeDocument/2006/relationships/oleObject" Target="../embeddings/oleObject73.bin"/><Relationship Id="rId12" Type="http://schemas.openxmlformats.org/officeDocument/2006/relationships/oleObject" Target="../embeddings/oleObject75.bin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6.wmf"/><Relationship Id="rId11" Type="http://schemas.openxmlformats.org/officeDocument/2006/relationships/image" Target="../media/image129.wmf"/><Relationship Id="rId5" Type="http://schemas.openxmlformats.org/officeDocument/2006/relationships/oleObject" Target="../embeddings/oleObject72.bin"/><Relationship Id="rId15" Type="http://schemas.openxmlformats.org/officeDocument/2006/relationships/image" Target="../media/image131.wmf"/><Relationship Id="rId10" Type="http://schemas.openxmlformats.org/officeDocument/2006/relationships/oleObject" Target="../embeddings/oleObject74.bin"/><Relationship Id="rId4" Type="http://schemas.openxmlformats.org/officeDocument/2006/relationships/image" Target="../media/image125.wmf"/><Relationship Id="rId9" Type="http://schemas.openxmlformats.org/officeDocument/2006/relationships/image" Target="../media/image128.png"/><Relationship Id="rId14" Type="http://schemas.openxmlformats.org/officeDocument/2006/relationships/oleObject" Target="../embeddings/oleObject76.bin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wmf"/><Relationship Id="rId13" Type="http://schemas.openxmlformats.org/officeDocument/2006/relationships/image" Target="../media/image153.wmf"/><Relationship Id="rId3" Type="http://schemas.openxmlformats.org/officeDocument/2006/relationships/image" Target="../media/image147.wmf"/><Relationship Id="rId7" Type="http://schemas.openxmlformats.org/officeDocument/2006/relationships/oleObject" Target="../embeddings/oleObject89.bin"/><Relationship Id="rId12" Type="http://schemas.openxmlformats.org/officeDocument/2006/relationships/oleObject" Target="../embeddings/oleObject91.bin"/><Relationship Id="rId2" Type="http://schemas.openxmlformats.org/officeDocument/2006/relationships/oleObject" Target="../embeddings/oleObject87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9.jpeg"/><Relationship Id="rId11" Type="http://schemas.openxmlformats.org/officeDocument/2006/relationships/image" Target="../media/image152.png"/><Relationship Id="rId5" Type="http://schemas.openxmlformats.org/officeDocument/2006/relationships/image" Target="../media/image148.wmf"/><Relationship Id="rId10" Type="http://schemas.openxmlformats.org/officeDocument/2006/relationships/image" Target="../media/image151.wmf"/><Relationship Id="rId4" Type="http://schemas.openxmlformats.org/officeDocument/2006/relationships/oleObject" Target="../embeddings/oleObject88.bin"/><Relationship Id="rId9" Type="http://schemas.openxmlformats.org/officeDocument/2006/relationships/oleObject" Target="../embeddings/oleObject90.bin"/><Relationship Id="rId14" Type="http://schemas.openxmlformats.org/officeDocument/2006/relationships/hyperlink" Target="https://doi.org/10.1063/5.0220685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0.wmf"/><Relationship Id="rId13" Type="http://schemas.openxmlformats.org/officeDocument/2006/relationships/image" Target="../media/image252.wmf"/><Relationship Id="rId18" Type="http://schemas.openxmlformats.org/officeDocument/2006/relationships/oleObject" Target="../embeddings/oleObject172.bin"/><Relationship Id="rId3" Type="http://schemas.openxmlformats.org/officeDocument/2006/relationships/oleObject" Target="../embeddings/oleObject166.bin"/><Relationship Id="rId21" Type="http://schemas.openxmlformats.org/officeDocument/2006/relationships/image" Target="../media/image234.wmf"/><Relationship Id="rId7" Type="http://schemas.openxmlformats.org/officeDocument/2006/relationships/oleObject" Target="../embeddings/oleObject168.bin"/><Relationship Id="rId12" Type="http://schemas.openxmlformats.org/officeDocument/2006/relationships/oleObject" Target="../embeddings/oleObject170.bin"/><Relationship Id="rId17" Type="http://schemas.openxmlformats.org/officeDocument/2006/relationships/image" Target="../media/image253.wmf"/><Relationship Id="rId2" Type="http://schemas.openxmlformats.org/officeDocument/2006/relationships/notesSlide" Target="../notesSlides/notesSlide12.xml"/><Relationship Id="rId16" Type="http://schemas.openxmlformats.org/officeDocument/2006/relationships/oleObject" Target="../embeddings/oleObject171.bin"/><Relationship Id="rId20" Type="http://schemas.openxmlformats.org/officeDocument/2006/relationships/oleObject" Target="../embeddings/oleObject152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9.wmf"/><Relationship Id="rId11" Type="http://schemas.openxmlformats.org/officeDocument/2006/relationships/image" Target="../media/image251.wmf"/><Relationship Id="rId5" Type="http://schemas.openxmlformats.org/officeDocument/2006/relationships/oleObject" Target="../embeddings/oleObject167.bin"/><Relationship Id="rId15" Type="http://schemas.openxmlformats.org/officeDocument/2006/relationships/image" Target="../media/image181.png"/><Relationship Id="rId23" Type="http://schemas.openxmlformats.org/officeDocument/2006/relationships/hyperlink" Target="https://doi.org/10.1063/5.0205771" TargetMode="External"/><Relationship Id="rId10" Type="http://schemas.openxmlformats.org/officeDocument/2006/relationships/oleObject" Target="../embeddings/oleObject169.bin"/><Relationship Id="rId19" Type="http://schemas.openxmlformats.org/officeDocument/2006/relationships/image" Target="../media/image254.wmf"/><Relationship Id="rId4" Type="http://schemas.openxmlformats.org/officeDocument/2006/relationships/image" Target="../media/image248.wmf"/><Relationship Id="rId9" Type="http://schemas.openxmlformats.org/officeDocument/2006/relationships/image" Target="../media/image225.png"/><Relationship Id="rId14" Type="http://schemas.openxmlformats.org/officeDocument/2006/relationships/image" Target="../media/image6.jpeg"/><Relationship Id="rId22" Type="http://schemas.openxmlformats.org/officeDocument/2006/relationships/hyperlink" Target="https://aip.scitation.org/doi/10.1063/5.0033664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6.bin"/><Relationship Id="rId13" Type="http://schemas.openxmlformats.org/officeDocument/2006/relationships/oleObject" Target="../embeddings/oleObject178.bin"/><Relationship Id="rId3" Type="http://schemas.openxmlformats.org/officeDocument/2006/relationships/image" Target="../media/image255.wmf"/><Relationship Id="rId7" Type="http://schemas.openxmlformats.org/officeDocument/2006/relationships/image" Target="../media/image257.wmf"/><Relationship Id="rId12" Type="http://schemas.openxmlformats.org/officeDocument/2006/relationships/image" Target="../media/image225.png"/><Relationship Id="rId17" Type="http://schemas.openxmlformats.org/officeDocument/2006/relationships/hyperlink" Target="https://doi.org/10.1063/5.0205771" TargetMode="External"/><Relationship Id="rId2" Type="http://schemas.openxmlformats.org/officeDocument/2006/relationships/oleObject" Target="../embeddings/oleObject173.bin"/><Relationship Id="rId16" Type="http://schemas.openxmlformats.org/officeDocument/2006/relationships/image" Target="../media/image261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75.bin"/><Relationship Id="rId11" Type="http://schemas.openxmlformats.org/officeDocument/2006/relationships/image" Target="../media/image259.wmf"/><Relationship Id="rId5" Type="http://schemas.openxmlformats.org/officeDocument/2006/relationships/image" Target="../media/image256.wmf"/><Relationship Id="rId15" Type="http://schemas.openxmlformats.org/officeDocument/2006/relationships/oleObject" Target="../embeddings/oleObject179.bin"/><Relationship Id="rId10" Type="http://schemas.openxmlformats.org/officeDocument/2006/relationships/oleObject" Target="../embeddings/oleObject177.bin"/><Relationship Id="rId4" Type="http://schemas.openxmlformats.org/officeDocument/2006/relationships/oleObject" Target="../embeddings/oleObject174.bin"/><Relationship Id="rId9" Type="http://schemas.openxmlformats.org/officeDocument/2006/relationships/image" Target="../media/image258.wmf"/><Relationship Id="rId14" Type="http://schemas.openxmlformats.org/officeDocument/2006/relationships/image" Target="../media/image260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62.wmf"/><Relationship Id="rId7" Type="http://schemas.openxmlformats.org/officeDocument/2006/relationships/image" Target="../media/image225.png"/><Relationship Id="rId2" Type="http://schemas.openxmlformats.org/officeDocument/2006/relationships/oleObject" Target="../embeddings/oleObject180.bin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1063/5.0205771" TargetMode="External"/><Relationship Id="rId5" Type="http://schemas.openxmlformats.org/officeDocument/2006/relationships/image" Target="../media/image263.wmf"/><Relationship Id="rId4" Type="http://schemas.openxmlformats.org/officeDocument/2006/relationships/oleObject" Target="../embeddings/oleObject181.bin"/><Relationship Id="rId9" Type="http://schemas.openxmlformats.org/officeDocument/2006/relationships/image" Target="../media/image264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4.bin"/><Relationship Id="rId13" Type="http://schemas.openxmlformats.org/officeDocument/2006/relationships/image" Target="../media/image268.wmf"/><Relationship Id="rId3" Type="http://schemas.openxmlformats.org/officeDocument/2006/relationships/oleObject" Target="../embeddings/oleObject182.bin"/><Relationship Id="rId7" Type="http://schemas.openxmlformats.org/officeDocument/2006/relationships/image" Target="../media/image266.wmf"/><Relationship Id="rId12" Type="http://schemas.openxmlformats.org/officeDocument/2006/relationships/oleObject" Target="../embeddings/oleObject185.bin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83.bin"/><Relationship Id="rId11" Type="http://schemas.openxmlformats.org/officeDocument/2006/relationships/image" Target="../media/image227.wmf"/><Relationship Id="rId5" Type="http://schemas.openxmlformats.org/officeDocument/2006/relationships/hyperlink" Target="https://doi.org/10.1063/5.0205771" TargetMode="External"/><Relationship Id="rId10" Type="http://schemas.openxmlformats.org/officeDocument/2006/relationships/oleObject" Target="../embeddings/oleObject144.bin"/><Relationship Id="rId4" Type="http://schemas.openxmlformats.org/officeDocument/2006/relationships/image" Target="../media/image265.wmf"/><Relationship Id="rId9" Type="http://schemas.openxmlformats.org/officeDocument/2006/relationships/image" Target="../media/image267.w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4.svg"/><Relationship Id="rId13" Type="http://schemas.openxmlformats.org/officeDocument/2006/relationships/image" Target="../media/image274.png"/><Relationship Id="rId3" Type="http://schemas.openxmlformats.org/officeDocument/2006/relationships/image" Target="../media/image3.gif"/><Relationship Id="rId7" Type="http://schemas.openxmlformats.org/officeDocument/2006/relationships/image" Target="../media/image203.png"/><Relationship Id="rId12" Type="http://schemas.openxmlformats.org/officeDocument/2006/relationships/image" Target="../media/image273.png"/><Relationship Id="rId2" Type="http://schemas.openxmlformats.org/officeDocument/2006/relationships/image" Target="../media/image269.png"/><Relationship Id="rId16" Type="http://schemas.openxmlformats.org/officeDocument/2006/relationships/image" Target="../media/image27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wmf"/><Relationship Id="rId11" Type="http://schemas.openxmlformats.org/officeDocument/2006/relationships/image" Target="../media/image272.png"/><Relationship Id="rId5" Type="http://schemas.openxmlformats.org/officeDocument/2006/relationships/oleObject" Target="../embeddings/oleObject1.bin"/><Relationship Id="rId15" Type="http://schemas.openxmlformats.org/officeDocument/2006/relationships/image" Target="../media/image276.jpeg"/><Relationship Id="rId10" Type="http://schemas.openxmlformats.org/officeDocument/2006/relationships/image" Target="../media/image271.wmf"/><Relationship Id="rId4" Type="http://schemas.openxmlformats.org/officeDocument/2006/relationships/image" Target="../media/image270.png"/><Relationship Id="rId9" Type="http://schemas.openxmlformats.org/officeDocument/2006/relationships/oleObject" Target="../embeddings/oleObject186.bin"/><Relationship Id="rId14" Type="http://schemas.openxmlformats.org/officeDocument/2006/relationships/image" Target="../media/image27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8.wmf"/><Relationship Id="rId2" Type="http://schemas.openxmlformats.org/officeDocument/2006/relationships/oleObject" Target="../embeddings/oleObject187.bin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doi.org/10.1063/5.0225607" TargetMode="External"/><Relationship Id="rId5" Type="http://schemas.openxmlformats.org/officeDocument/2006/relationships/image" Target="../media/image279.wmf"/><Relationship Id="rId4" Type="http://schemas.openxmlformats.org/officeDocument/2006/relationships/oleObject" Target="../embeddings/oleObject188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ideo" Target="../media/media5.wmv"/><Relationship Id="rId13" Type="http://schemas.openxmlformats.org/officeDocument/2006/relationships/slideLayout" Target="../slideLayouts/slideLayout7.xml"/><Relationship Id="rId18" Type="http://schemas.openxmlformats.org/officeDocument/2006/relationships/image" Target="../media/image18.wmf"/><Relationship Id="rId26" Type="http://schemas.openxmlformats.org/officeDocument/2006/relationships/image" Target="../media/image12.gif"/><Relationship Id="rId3" Type="http://schemas.microsoft.com/office/2007/relationships/media" Target="../media/media3.wmv"/><Relationship Id="rId21" Type="http://schemas.openxmlformats.org/officeDocument/2006/relationships/oleObject" Target="../embeddings/oleObject6.bin"/><Relationship Id="rId7" Type="http://schemas.microsoft.com/office/2007/relationships/media" Target="../media/media5.wmv"/><Relationship Id="rId12" Type="http://schemas.openxmlformats.org/officeDocument/2006/relationships/video" Target="../media/media6.wmv"/><Relationship Id="rId17" Type="http://schemas.openxmlformats.org/officeDocument/2006/relationships/oleObject" Target="../embeddings/oleObject5.bin"/><Relationship Id="rId25" Type="http://schemas.openxmlformats.org/officeDocument/2006/relationships/image" Target="../media/image22.png"/><Relationship Id="rId2" Type="http://schemas.openxmlformats.org/officeDocument/2006/relationships/video" Target="../media/media2.wmv"/><Relationship Id="rId16" Type="http://schemas.openxmlformats.org/officeDocument/2006/relationships/image" Target="../media/image17.png"/><Relationship Id="rId20" Type="http://schemas.openxmlformats.org/officeDocument/2006/relationships/image" Target="../media/image19.png"/><Relationship Id="rId29" Type="http://schemas.openxmlformats.org/officeDocument/2006/relationships/oleObject" Target="../embeddings/oleObject8.bin"/><Relationship Id="rId1" Type="http://schemas.microsoft.com/office/2007/relationships/media" Target="../media/media2.wmv"/><Relationship Id="rId6" Type="http://schemas.openxmlformats.org/officeDocument/2006/relationships/video" Target="../media/media4.wmv"/><Relationship Id="rId11" Type="http://schemas.microsoft.com/office/2007/relationships/media" Target="../media/media6.wmv"/><Relationship Id="rId24" Type="http://schemas.openxmlformats.org/officeDocument/2006/relationships/image" Target="../media/image21.wmf"/><Relationship Id="rId32" Type="http://schemas.openxmlformats.org/officeDocument/2006/relationships/image" Target="../media/image24.wmf"/><Relationship Id="rId5" Type="http://schemas.microsoft.com/office/2007/relationships/media" Target="../media/media4.wmv"/><Relationship Id="rId15" Type="http://schemas.openxmlformats.org/officeDocument/2006/relationships/image" Target="../media/image16.png"/><Relationship Id="rId23" Type="http://schemas.openxmlformats.org/officeDocument/2006/relationships/oleObject" Target="../embeddings/oleObject7.bin"/><Relationship Id="rId28" Type="http://schemas.openxmlformats.org/officeDocument/2006/relationships/image" Target="../media/image14.gif"/><Relationship Id="rId10" Type="http://schemas.openxmlformats.org/officeDocument/2006/relationships/video" Target="../media/media1.mp4"/><Relationship Id="rId19" Type="http://schemas.openxmlformats.org/officeDocument/2006/relationships/image" Target="../media/image15.png"/><Relationship Id="rId31" Type="http://schemas.openxmlformats.org/officeDocument/2006/relationships/oleObject" Target="../embeddings/oleObject9.bin"/><Relationship Id="rId4" Type="http://schemas.openxmlformats.org/officeDocument/2006/relationships/video" Target="../media/media3.wmv"/><Relationship Id="rId9" Type="http://schemas.microsoft.com/office/2007/relationships/media" Target="../media/media1.mp4"/><Relationship Id="rId14" Type="http://schemas.openxmlformats.org/officeDocument/2006/relationships/notesSlide" Target="../notesSlides/notesSlide1.xml"/><Relationship Id="rId22" Type="http://schemas.openxmlformats.org/officeDocument/2006/relationships/image" Target="../media/image20.wmf"/><Relationship Id="rId27" Type="http://schemas.openxmlformats.org/officeDocument/2006/relationships/image" Target="../media/image13.gif"/><Relationship Id="rId30" Type="http://schemas.openxmlformats.org/officeDocument/2006/relationships/image" Target="../media/image23.w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doi.org/10.1063/5.0225607" TargetMode="External"/><Relationship Id="rId5" Type="http://schemas.openxmlformats.org/officeDocument/2006/relationships/image" Target="../media/image282.wmf"/><Relationship Id="rId4" Type="http://schemas.openxmlformats.org/officeDocument/2006/relationships/oleObject" Target="../embeddings/oleObject189.bin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5.wmf"/><Relationship Id="rId3" Type="http://schemas.openxmlformats.org/officeDocument/2006/relationships/oleObject" Target="../embeddings/oleObject190.bin"/><Relationship Id="rId7" Type="http://schemas.openxmlformats.org/officeDocument/2006/relationships/oleObject" Target="../embeddings/oleObject192.bin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4.wmf"/><Relationship Id="rId11" Type="http://schemas.openxmlformats.org/officeDocument/2006/relationships/hyperlink" Target="https://doi.org/10.1063/5.0220685" TargetMode="External"/><Relationship Id="rId5" Type="http://schemas.openxmlformats.org/officeDocument/2006/relationships/oleObject" Target="../embeddings/oleObject191.bin"/><Relationship Id="rId10" Type="http://schemas.openxmlformats.org/officeDocument/2006/relationships/image" Target="../media/image286.wmf"/><Relationship Id="rId4" Type="http://schemas.openxmlformats.org/officeDocument/2006/relationships/image" Target="../media/image283.wmf"/><Relationship Id="rId9" Type="http://schemas.openxmlformats.org/officeDocument/2006/relationships/oleObject" Target="../embeddings/oleObject193.bin"/></Relationships>
</file>

<file path=ppt/slides/_rels/slide4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98.bin"/><Relationship Id="rId18" Type="http://schemas.openxmlformats.org/officeDocument/2006/relationships/oleObject" Target="../embeddings/oleObject200.bin"/><Relationship Id="rId26" Type="http://schemas.openxmlformats.org/officeDocument/2006/relationships/oleObject" Target="../embeddings/oleObject204.bin"/><Relationship Id="rId39" Type="http://schemas.openxmlformats.org/officeDocument/2006/relationships/image" Target="../media/image306.wmf"/><Relationship Id="rId21" Type="http://schemas.openxmlformats.org/officeDocument/2006/relationships/image" Target="../media/image297.wmf"/><Relationship Id="rId34" Type="http://schemas.openxmlformats.org/officeDocument/2006/relationships/oleObject" Target="../embeddings/oleObject208.bin"/><Relationship Id="rId7" Type="http://schemas.openxmlformats.org/officeDocument/2006/relationships/image" Target="../media/image290.wmf"/><Relationship Id="rId12" Type="http://schemas.openxmlformats.org/officeDocument/2006/relationships/image" Target="../media/image293.wmf"/><Relationship Id="rId17" Type="http://schemas.openxmlformats.org/officeDocument/2006/relationships/hyperlink" Target="https://doi.org/10.1063/5.0220685" TargetMode="External"/><Relationship Id="rId25" Type="http://schemas.openxmlformats.org/officeDocument/2006/relationships/image" Target="../media/image299.wmf"/><Relationship Id="rId33" Type="http://schemas.openxmlformats.org/officeDocument/2006/relationships/image" Target="../media/image303.wmf"/><Relationship Id="rId38" Type="http://schemas.openxmlformats.org/officeDocument/2006/relationships/oleObject" Target="../embeddings/oleObject210.bin"/><Relationship Id="rId2" Type="http://schemas.openxmlformats.org/officeDocument/2006/relationships/image" Target="../media/image287.png"/><Relationship Id="rId16" Type="http://schemas.openxmlformats.org/officeDocument/2006/relationships/image" Target="../media/image295.wmf"/><Relationship Id="rId20" Type="http://schemas.openxmlformats.org/officeDocument/2006/relationships/oleObject" Target="../embeddings/oleObject201.bin"/><Relationship Id="rId29" Type="http://schemas.openxmlformats.org/officeDocument/2006/relationships/image" Target="../media/image301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95.bin"/><Relationship Id="rId11" Type="http://schemas.openxmlformats.org/officeDocument/2006/relationships/oleObject" Target="../embeddings/oleObject197.bin"/><Relationship Id="rId24" Type="http://schemas.openxmlformats.org/officeDocument/2006/relationships/oleObject" Target="../embeddings/oleObject203.bin"/><Relationship Id="rId32" Type="http://schemas.openxmlformats.org/officeDocument/2006/relationships/oleObject" Target="../embeddings/oleObject207.bin"/><Relationship Id="rId37" Type="http://schemas.openxmlformats.org/officeDocument/2006/relationships/image" Target="../media/image305.wmf"/><Relationship Id="rId5" Type="http://schemas.openxmlformats.org/officeDocument/2006/relationships/image" Target="../media/image289.wmf"/><Relationship Id="rId15" Type="http://schemas.openxmlformats.org/officeDocument/2006/relationships/oleObject" Target="../embeddings/oleObject199.bin"/><Relationship Id="rId23" Type="http://schemas.openxmlformats.org/officeDocument/2006/relationships/image" Target="../media/image298.wmf"/><Relationship Id="rId28" Type="http://schemas.openxmlformats.org/officeDocument/2006/relationships/oleObject" Target="../embeddings/oleObject205.bin"/><Relationship Id="rId36" Type="http://schemas.openxmlformats.org/officeDocument/2006/relationships/oleObject" Target="../embeddings/oleObject209.bin"/><Relationship Id="rId10" Type="http://schemas.openxmlformats.org/officeDocument/2006/relationships/image" Target="../media/image292.wmf"/><Relationship Id="rId19" Type="http://schemas.openxmlformats.org/officeDocument/2006/relationships/image" Target="../media/image296.wmf"/><Relationship Id="rId31" Type="http://schemas.openxmlformats.org/officeDocument/2006/relationships/image" Target="../media/image302.wmf"/><Relationship Id="rId4" Type="http://schemas.openxmlformats.org/officeDocument/2006/relationships/oleObject" Target="../embeddings/oleObject194.bin"/><Relationship Id="rId9" Type="http://schemas.openxmlformats.org/officeDocument/2006/relationships/oleObject" Target="../embeddings/oleObject196.bin"/><Relationship Id="rId14" Type="http://schemas.openxmlformats.org/officeDocument/2006/relationships/image" Target="../media/image294.wmf"/><Relationship Id="rId22" Type="http://schemas.openxmlformats.org/officeDocument/2006/relationships/oleObject" Target="../embeddings/oleObject202.bin"/><Relationship Id="rId27" Type="http://schemas.openxmlformats.org/officeDocument/2006/relationships/image" Target="../media/image300.wmf"/><Relationship Id="rId30" Type="http://schemas.openxmlformats.org/officeDocument/2006/relationships/oleObject" Target="../embeddings/oleObject206.bin"/><Relationship Id="rId35" Type="http://schemas.openxmlformats.org/officeDocument/2006/relationships/image" Target="../media/image304.wmf"/><Relationship Id="rId8" Type="http://schemas.openxmlformats.org/officeDocument/2006/relationships/image" Target="../media/image291.png"/><Relationship Id="rId3" Type="http://schemas.openxmlformats.org/officeDocument/2006/relationships/image" Target="../media/image288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4.bin"/><Relationship Id="rId3" Type="http://schemas.openxmlformats.org/officeDocument/2006/relationships/image" Target="../media/image307.wmf"/><Relationship Id="rId7" Type="http://schemas.openxmlformats.org/officeDocument/2006/relationships/image" Target="../media/image309.wmf"/><Relationship Id="rId2" Type="http://schemas.openxmlformats.org/officeDocument/2006/relationships/oleObject" Target="../embeddings/oleObject21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13.bin"/><Relationship Id="rId5" Type="http://schemas.openxmlformats.org/officeDocument/2006/relationships/image" Target="../media/image308.wmf"/><Relationship Id="rId10" Type="http://schemas.openxmlformats.org/officeDocument/2006/relationships/hyperlink" Target="https://doi.org/10.1063/5.0220685" TargetMode="External"/><Relationship Id="rId4" Type="http://schemas.openxmlformats.org/officeDocument/2006/relationships/oleObject" Target="../embeddings/oleObject212.bin"/><Relationship Id="rId9" Type="http://schemas.openxmlformats.org/officeDocument/2006/relationships/image" Target="../media/image310.w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2.wmf"/><Relationship Id="rId3" Type="http://schemas.openxmlformats.org/officeDocument/2006/relationships/image" Target="../media/image311.wmf"/><Relationship Id="rId7" Type="http://schemas.openxmlformats.org/officeDocument/2006/relationships/oleObject" Target="../embeddings/oleObject217.bin"/><Relationship Id="rId2" Type="http://schemas.openxmlformats.org/officeDocument/2006/relationships/oleObject" Target="../embeddings/oleObject215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5" Type="http://schemas.openxmlformats.org/officeDocument/2006/relationships/image" Target="../media/image44.png"/><Relationship Id="rId10" Type="http://schemas.openxmlformats.org/officeDocument/2006/relationships/image" Target="../media/image313.wmf"/><Relationship Id="rId4" Type="http://schemas.openxmlformats.org/officeDocument/2006/relationships/oleObject" Target="../embeddings/oleObject216.bin"/><Relationship Id="rId9" Type="http://schemas.openxmlformats.org/officeDocument/2006/relationships/oleObject" Target="../embeddings/oleObject218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4.wmf"/><Relationship Id="rId7" Type="http://schemas.openxmlformats.org/officeDocument/2006/relationships/image" Target="../media/image283.wmf"/><Relationship Id="rId2" Type="http://schemas.openxmlformats.org/officeDocument/2006/relationships/oleObject" Target="../embeddings/oleObject219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90.bin"/><Relationship Id="rId5" Type="http://schemas.openxmlformats.org/officeDocument/2006/relationships/image" Target="../media/image315.wmf"/><Relationship Id="rId4" Type="http://schemas.openxmlformats.org/officeDocument/2006/relationships/oleObject" Target="../embeddings/oleObject220.bin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4.bin"/><Relationship Id="rId3" Type="http://schemas.openxmlformats.org/officeDocument/2006/relationships/image" Target="../media/image316.wmf"/><Relationship Id="rId7" Type="http://schemas.openxmlformats.org/officeDocument/2006/relationships/image" Target="../media/image318.wmf"/><Relationship Id="rId2" Type="http://schemas.openxmlformats.org/officeDocument/2006/relationships/oleObject" Target="../embeddings/oleObject22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23.bin"/><Relationship Id="rId5" Type="http://schemas.openxmlformats.org/officeDocument/2006/relationships/image" Target="../media/image317.wmf"/><Relationship Id="rId4" Type="http://schemas.openxmlformats.org/officeDocument/2006/relationships/oleObject" Target="../embeddings/oleObject222.bin"/><Relationship Id="rId9" Type="http://schemas.openxmlformats.org/officeDocument/2006/relationships/image" Target="../media/image319.w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wmf"/><Relationship Id="rId7" Type="http://schemas.openxmlformats.org/officeDocument/2006/relationships/image" Target="../media/image322.wmf"/><Relationship Id="rId2" Type="http://schemas.openxmlformats.org/officeDocument/2006/relationships/oleObject" Target="../embeddings/oleObject22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27.bin"/><Relationship Id="rId5" Type="http://schemas.openxmlformats.org/officeDocument/2006/relationships/image" Target="../media/image321.wmf"/><Relationship Id="rId4" Type="http://schemas.openxmlformats.org/officeDocument/2006/relationships/oleObject" Target="../embeddings/oleObject226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.png"/><Relationship Id="rId7" Type="http://schemas.openxmlformats.org/officeDocument/2006/relationships/image" Target="../media/image325.wmf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28.bin"/><Relationship Id="rId5" Type="http://schemas.openxmlformats.org/officeDocument/2006/relationships/image" Target="../media/image324.png"/><Relationship Id="rId4" Type="http://schemas.openxmlformats.org/officeDocument/2006/relationships/image" Target="../media/image323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063/5.0220685" TargetMode="External"/><Relationship Id="rId3" Type="http://schemas.openxmlformats.org/officeDocument/2006/relationships/image" Target="../media/image101.png"/><Relationship Id="rId7" Type="http://schemas.openxmlformats.org/officeDocument/2006/relationships/image" Target="../media/image326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29.bin"/><Relationship Id="rId5" Type="http://schemas.openxmlformats.org/officeDocument/2006/relationships/image" Target="../media/image179.png"/><Relationship Id="rId10" Type="http://schemas.openxmlformats.org/officeDocument/2006/relationships/hyperlink" Target="https://doi.org/10.1063/5.0225607" TargetMode="External"/><Relationship Id="rId4" Type="http://schemas.openxmlformats.org/officeDocument/2006/relationships/image" Target="../media/image181.pn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../media/image12.gif"/><Relationship Id="rId18" Type="http://schemas.openxmlformats.org/officeDocument/2006/relationships/image" Target="../media/image29.png"/><Relationship Id="rId21" Type="http://schemas.openxmlformats.org/officeDocument/2006/relationships/image" Target="../media/image31.wmf"/><Relationship Id="rId7" Type="http://schemas.openxmlformats.org/officeDocument/2006/relationships/image" Target="NULL"/><Relationship Id="rId12" Type="http://schemas.openxmlformats.org/officeDocument/2006/relationships/image" Target="../media/image28.png"/><Relationship Id="rId17" Type="http://schemas.openxmlformats.org/officeDocument/2006/relationships/image" Target="NULL"/><Relationship Id="rId25" Type="http://schemas.openxmlformats.org/officeDocument/2006/relationships/image" Target="../media/image33.wmf"/><Relationship Id="rId2" Type="http://schemas.openxmlformats.org/officeDocument/2006/relationships/image" Target="../media/image25.png"/><Relationship Id="rId16" Type="http://schemas.openxmlformats.org/officeDocument/2006/relationships/image" Target="../media/image19.png"/><Relationship Id="rId20" Type="http://schemas.openxmlformats.org/officeDocument/2006/relationships/oleObject" Target="../embeddings/oleObject10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NULL"/><Relationship Id="rId24" Type="http://schemas.openxmlformats.org/officeDocument/2006/relationships/oleObject" Target="../embeddings/oleObject12.bin"/><Relationship Id="rId5" Type="http://schemas.openxmlformats.org/officeDocument/2006/relationships/image" Target="../media/image26.gif"/><Relationship Id="rId15" Type="http://schemas.openxmlformats.org/officeDocument/2006/relationships/image" Target="../media/image14.gif"/><Relationship Id="rId23" Type="http://schemas.openxmlformats.org/officeDocument/2006/relationships/image" Target="../media/image32.wmf"/><Relationship Id="rId10" Type="http://schemas.openxmlformats.org/officeDocument/2006/relationships/image" Target="NULL"/><Relationship Id="rId19" Type="http://schemas.openxmlformats.org/officeDocument/2006/relationships/image" Target="../media/image30.png"/><Relationship Id="rId4" Type="http://schemas.openxmlformats.org/officeDocument/2006/relationships/image" Target="NULL"/><Relationship Id="rId9" Type="http://schemas.openxmlformats.org/officeDocument/2006/relationships/image" Target="NULL"/><Relationship Id="rId14" Type="http://schemas.openxmlformats.org/officeDocument/2006/relationships/image" Target="../media/image13.gif"/><Relationship Id="rId22" Type="http://schemas.openxmlformats.org/officeDocument/2006/relationships/oleObject" Target="../embeddings/oleObject11.bin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3.png"/><Relationship Id="rId13" Type="http://schemas.openxmlformats.org/officeDocument/2006/relationships/image" Target="../media/image338.png"/><Relationship Id="rId18" Type="http://schemas.openxmlformats.org/officeDocument/2006/relationships/image" Target="../media/image343.png"/><Relationship Id="rId3" Type="http://schemas.openxmlformats.org/officeDocument/2006/relationships/image" Target="../media/image328.png"/><Relationship Id="rId7" Type="http://schemas.openxmlformats.org/officeDocument/2006/relationships/image" Target="../media/image332.jpeg"/><Relationship Id="rId12" Type="http://schemas.openxmlformats.org/officeDocument/2006/relationships/image" Target="../media/image337.png"/><Relationship Id="rId17" Type="http://schemas.openxmlformats.org/officeDocument/2006/relationships/image" Target="../media/image342.jpeg"/><Relationship Id="rId2" Type="http://schemas.openxmlformats.org/officeDocument/2006/relationships/image" Target="../media/image327.jpeg"/><Relationship Id="rId16" Type="http://schemas.openxmlformats.org/officeDocument/2006/relationships/image" Target="../media/image3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1.jpeg"/><Relationship Id="rId11" Type="http://schemas.openxmlformats.org/officeDocument/2006/relationships/image" Target="../media/image336.png"/><Relationship Id="rId5" Type="http://schemas.openxmlformats.org/officeDocument/2006/relationships/image" Target="../media/image330.png"/><Relationship Id="rId15" Type="http://schemas.openxmlformats.org/officeDocument/2006/relationships/image" Target="../media/image340.png"/><Relationship Id="rId10" Type="http://schemas.openxmlformats.org/officeDocument/2006/relationships/image" Target="../media/image335.png"/><Relationship Id="rId4" Type="http://schemas.openxmlformats.org/officeDocument/2006/relationships/image" Target="../media/image329.jpeg"/><Relationship Id="rId9" Type="http://schemas.openxmlformats.org/officeDocument/2006/relationships/image" Target="../media/image334.png"/><Relationship Id="rId14" Type="http://schemas.openxmlformats.org/officeDocument/2006/relationships/image" Target="../media/image33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4.wmf"/><Relationship Id="rId7" Type="http://schemas.openxmlformats.org/officeDocument/2006/relationships/image" Target="../media/image322.wmf"/><Relationship Id="rId2" Type="http://schemas.openxmlformats.org/officeDocument/2006/relationships/oleObject" Target="../embeddings/oleObject23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27.bin"/><Relationship Id="rId5" Type="http://schemas.openxmlformats.org/officeDocument/2006/relationships/image" Target="../media/image345.wmf"/><Relationship Id="rId4" Type="http://schemas.openxmlformats.org/officeDocument/2006/relationships/oleObject" Target="../embeddings/oleObject23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../media/image39.wmf"/><Relationship Id="rId18" Type="http://schemas.openxmlformats.org/officeDocument/2006/relationships/oleObject" Target="../embeddings/oleObject18.bin"/><Relationship Id="rId3" Type="http://schemas.openxmlformats.org/officeDocument/2006/relationships/image" Target="../media/image34.png"/><Relationship Id="rId21" Type="http://schemas.openxmlformats.org/officeDocument/2006/relationships/oleObject" Target="../embeddings/oleObject19.bin"/><Relationship Id="rId12" Type="http://schemas.openxmlformats.org/officeDocument/2006/relationships/oleObject" Target="../embeddings/oleObject15.bin"/><Relationship Id="rId17" Type="http://schemas.openxmlformats.org/officeDocument/2006/relationships/image" Target="../media/image41.wmf"/><Relationship Id="rId2" Type="http://schemas.openxmlformats.org/officeDocument/2006/relationships/notesSlide" Target="../notesSlides/notesSlide2.xml"/><Relationship Id="rId16" Type="http://schemas.openxmlformats.org/officeDocument/2006/relationships/oleObject" Target="../embeddings/oleObject17.bin"/><Relationship Id="rId20" Type="http://schemas.openxmlformats.org/officeDocument/2006/relationships/image" Target="../media/image4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wmf"/><Relationship Id="rId11" Type="http://schemas.openxmlformats.org/officeDocument/2006/relationships/image" Target="../media/image38.wmf"/><Relationship Id="rId5" Type="http://schemas.openxmlformats.org/officeDocument/2006/relationships/oleObject" Target="../embeddings/oleObject13.bin"/><Relationship Id="rId15" Type="http://schemas.openxmlformats.org/officeDocument/2006/relationships/image" Target="../media/image40.wmf"/><Relationship Id="rId10" Type="http://schemas.openxmlformats.org/officeDocument/2006/relationships/oleObject" Target="../embeddings/oleObject14.bin"/><Relationship Id="rId19" Type="http://schemas.openxmlformats.org/officeDocument/2006/relationships/image" Target="../media/image42.wmf"/><Relationship Id="rId4" Type="http://schemas.openxmlformats.org/officeDocument/2006/relationships/image" Target="../media/image35.png"/><Relationship Id="rId9" Type="http://schemas.openxmlformats.org/officeDocument/2006/relationships/image" Target="../media/image37.png"/><Relationship Id="rId14" Type="http://schemas.openxmlformats.org/officeDocument/2006/relationships/oleObject" Target="../embeddings/oleObject16.bin"/><Relationship Id="rId22" Type="http://schemas.openxmlformats.org/officeDocument/2006/relationships/image" Target="../media/image4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wmf"/><Relationship Id="rId13" Type="http://schemas.openxmlformats.org/officeDocument/2006/relationships/oleObject" Target="../embeddings/oleObject25.bin"/><Relationship Id="rId18" Type="http://schemas.openxmlformats.org/officeDocument/2006/relationships/image" Target="../media/image52.wmf"/><Relationship Id="rId26" Type="http://schemas.openxmlformats.org/officeDocument/2006/relationships/image" Target="../media/image3.gif"/><Relationship Id="rId3" Type="http://schemas.openxmlformats.org/officeDocument/2006/relationships/image" Target="../media/image45.wmf"/><Relationship Id="rId21" Type="http://schemas.openxmlformats.org/officeDocument/2006/relationships/image" Target="../media/image53.wmf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49.wmf"/><Relationship Id="rId17" Type="http://schemas.openxmlformats.org/officeDocument/2006/relationships/oleObject" Target="../embeddings/oleObject27.bin"/><Relationship Id="rId25" Type="http://schemas.openxmlformats.org/officeDocument/2006/relationships/image" Target="NULL"/><Relationship Id="rId2" Type="http://schemas.openxmlformats.org/officeDocument/2006/relationships/oleObject" Target="../embeddings/oleObject20.bin"/><Relationship Id="rId16" Type="http://schemas.openxmlformats.org/officeDocument/2006/relationships/image" Target="../media/image51.wmf"/><Relationship Id="rId20" Type="http://schemas.openxmlformats.org/officeDocument/2006/relationships/oleObject" Target="../embeddings/oleObject28.bin"/><Relationship Id="rId29" Type="http://schemas.openxmlformats.org/officeDocument/2006/relationships/oleObject" Target="../embeddings/oleObject31.bin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6.wmf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21.bin"/><Relationship Id="rId15" Type="http://schemas.openxmlformats.org/officeDocument/2006/relationships/oleObject" Target="../embeddings/oleObject26.bin"/><Relationship Id="rId23" Type="http://schemas.openxmlformats.org/officeDocument/2006/relationships/image" Target="../media/image54.wmf"/><Relationship Id="rId28" Type="http://schemas.openxmlformats.org/officeDocument/2006/relationships/image" Target="../media/image55.wmf"/><Relationship Id="rId10" Type="http://schemas.openxmlformats.org/officeDocument/2006/relationships/image" Target="../media/image48.wmf"/><Relationship Id="rId19" Type="http://schemas.openxmlformats.org/officeDocument/2006/relationships/image" Target="../media/image37.png"/><Relationship Id="rId4" Type="http://schemas.openxmlformats.org/officeDocument/2006/relationships/image" Target="../media/image1.png"/><Relationship Id="rId9" Type="http://schemas.openxmlformats.org/officeDocument/2006/relationships/oleObject" Target="../embeddings/oleObject23.bin"/><Relationship Id="rId14" Type="http://schemas.openxmlformats.org/officeDocument/2006/relationships/image" Target="../media/image50.wmf"/><Relationship Id="rId22" Type="http://schemas.openxmlformats.org/officeDocument/2006/relationships/oleObject" Target="../embeddings/oleObject29.bin"/><Relationship Id="rId27" Type="http://schemas.openxmlformats.org/officeDocument/2006/relationships/oleObject" Target="../embeddings/oleObject30.bin"/><Relationship Id="rId30" Type="http://schemas.openxmlformats.org/officeDocument/2006/relationships/image" Target="../media/image56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13" Type="http://schemas.openxmlformats.org/officeDocument/2006/relationships/oleObject" Target="../embeddings/oleObject37.bin"/><Relationship Id="rId18" Type="http://schemas.openxmlformats.org/officeDocument/2006/relationships/image" Target="../media/image64.wmf"/><Relationship Id="rId26" Type="http://schemas.openxmlformats.org/officeDocument/2006/relationships/image" Target="../media/image68.wmf"/><Relationship Id="rId3" Type="http://schemas.openxmlformats.org/officeDocument/2006/relationships/oleObject" Target="../embeddings/oleObject32.bin"/><Relationship Id="rId21" Type="http://schemas.openxmlformats.org/officeDocument/2006/relationships/oleObject" Target="../embeddings/oleObject41.bin"/><Relationship Id="rId7" Type="http://schemas.openxmlformats.org/officeDocument/2006/relationships/oleObject" Target="../embeddings/oleObject34.bin"/><Relationship Id="rId12" Type="http://schemas.openxmlformats.org/officeDocument/2006/relationships/image" Target="../media/image61.wmf"/><Relationship Id="rId17" Type="http://schemas.openxmlformats.org/officeDocument/2006/relationships/oleObject" Target="../embeddings/oleObject39.bin"/><Relationship Id="rId25" Type="http://schemas.openxmlformats.org/officeDocument/2006/relationships/oleObject" Target="../embeddings/oleObject43.bin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63.wmf"/><Relationship Id="rId20" Type="http://schemas.openxmlformats.org/officeDocument/2006/relationships/image" Target="../media/image65.wm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.wmf"/><Relationship Id="rId11" Type="http://schemas.openxmlformats.org/officeDocument/2006/relationships/oleObject" Target="../embeddings/oleObject36.bin"/><Relationship Id="rId24" Type="http://schemas.openxmlformats.org/officeDocument/2006/relationships/image" Target="../media/image67.wmf"/><Relationship Id="rId5" Type="http://schemas.openxmlformats.org/officeDocument/2006/relationships/oleObject" Target="../embeddings/oleObject33.bin"/><Relationship Id="rId15" Type="http://schemas.openxmlformats.org/officeDocument/2006/relationships/oleObject" Target="../embeddings/oleObject38.bin"/><Relationship Id="rId23" Type="http://schemas.openxmlformats.org/officeDocument/2006/relationships/oleObject" Target="../embeddings/oleObject42.bin"/><Relationship Id="rId10" Type="http://schemas.openxmlformats.org/officeDocument/2006/relationships/image" Target="../media/image60.wmf"/><Relationship Id="rId19" Type="http://schemas.openxmlformats.org/officeDocument/2006/relationships/oleObject" Target="../embeddings/oleObject40.bin"/><Relationship Id="rId4" Type="http://schemas.openxmlformats.org/officeDocument/2006/relationships/image" Target="../media/image57.wmf"/><Relationship Id="rId9" Type="http://schemas.openxmlformats.org/officeDocument/2006/relationships/oleObject" Target="../embeddings/oleObject35.bin"/><Relationship Id="rId14" Type="http://schemas.openxmlformats.org/officeDocument/2006/relationships/image" Target="../media/image62.wmf"/><Relationship Id="rId22" Type="http://schemas.openxmlformats.org/officeDocument/2006/relationships/image" Target="../media/image66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oleObject" Target="../embeddings/oleObject44.bin"/><Relationship Id="rId7" Type="http://schemas.openxmlformats.org/officeDocument/2006/relationships/oleObject" Target="../embeddings/oleObject46.bin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0.wmf"/><Relationship Id="rId11" Type="http://schemas.openxmlformats.org/officeDocument/2006/relationships/image" Target="../media/image73.wmf"/><Relationship Id="rId5" Type="http://schemas.openxmlformats.org/officeDocument/2006/relationships/oleObject" Target="../embeddings/oleObject45.bin"/><Relationship Id="rId10" Type="http://schemas.openxmlformats.org/officeDocument/2006/relationships/oleObject" Target="../embeddings/oleObject47.bin"/><Relationship Id="rId4" Type="http://schemas.openxmlformats.org/officeDocument/2006/relationships/image" Target="../media/image69.wmf"/><Relationship Id="rId9" Type="http://schemas.openxmlformats.org/officeDocument/2006/relationships/image" Target="../media/image7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664">
            <a:extLst>
              <a:ext uri="{FF2B5EF4-FFF2-40B4-BE49-F238E27FC236}">
                <a16:creationId xmlns:a16="http://schemas.microsoft.com/office/drawing/2014/main" id="{9F40F010-B24C-4018-B6BA-4B9F04EF3A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536" y="1411615"/>
            <a:ext cx="2531464" cy="198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179454"/>
            <a:ext cx="9433048" cy="2088233"/>
          </a:xfrm>
        </p:spPr>
        <p:txBody>
          <a:bodyPr>
            <a:normAutofit/>
          </a:bodyPr>
          <a:lstStyle/>
          <a:p>
            <a:pPr algn="l"/>
            <a:r>
              <a:rPr kumimoji="1" lang="en-US" altLang="zh-CN" sz="3800" b="1" dirty="0">
                <a:solidFill>
                  <a:srgbClr val="0070C0"/>
                </a:solidFill>
              </a:rPr>
              <a:t>Nonequilibrium thermodynamics described as state variables</a:t>
            </a:r>
            <a:br>
              <a:rPr kumimoji="1" lang="en-US" altLang="zh-CN" sz="3200" b="1" dirty="0">
                <a:solidFill>
                  <a:srgbClr val="0070C0"/>
                </a:solidFill>
              </a:rPr>
            </a:br>
            <a:endParaRPr kumimoji="1" lang="ja-JP" altLang="en-US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827584" y="2121071"/>
            <a:ext cx="6264696" cy="914564"/>
          </a:xfrm>
        </p:spPr>
        <p:txBody>
          <a:bodyPr>
            <a:noAutofit/>
          </a:bodyPr>
          <a:lstStyle/>
          <a:p>
            <a:r>
              <a:rPr kumimoji="1" lang="en-US" altLang="ja-JP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Yoshitaka Tanimura (</a:t>
            </a:r>
            <a:r>
              <a:rPr lang="ja-JP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谷村吉隆</a:t>
            </a:r>
            <a:r>
              <a:rPr kumimoji="1" lang="en-US" altLang="ja-JP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</a:p>
          <a:p>
            <a:r>
              <a:rPr kumimoji="1" lang="en-US" altLang="ja-JP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Kyoto </a:t>
            </a:r>
            <a:r>
              <a:rPr lang="en-US" altLang="ja-JP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University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771F677A-CFFA-408B-AE4E-F5F6D9655F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8469" y="4081524"/>
            <a:ext cx="4899015" cy="2287496"/>
          </a:xfrm>
          <a:prstGeom prst="rect">
            <a:avLst/>
          </a:prstGeom>
        </p:spPr>
      </p:pic>
      <p:pic>
        <p:nvPicPr>
          <p:cNvPr id="20" name="Picture 12" descr="C:\Users\tanimura.THEOCHEM\Desktop\dipole.gif">
            <a:extLst>
              <a:ext uri="{FF2B5EF4-FFF2-40B4-BE49-F238E27FC236}">
                <a16:creationId xmlns:a16="http://schemas.microsoft.com/office/drawing/2014/main" id="{36F9F712-3B52-4088-B9EF-B11BD3A3DD5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155">
            <a:off x="6913381" y="2316556"/>
            <a:ext cx="932054" cy="352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6" name="オブジェクト 15">
            <a:extLst>
              <a:ext uri="{FF2B5EF4-FFF2-40B4-BE49-F238E27FC236}">
                <a16:creationId xmlns:a16="http://schemas.microsoft.com/office/drawing/2014/main" id="{D0272BCC-1BD6-4DED-8F51-40A60F4232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177712" y="1111116"/>
          <a:ext cx="838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38080" imgH="495000" progId="Equation.DSMT4">
                  <p:embed/>
                </p:oleObj>
              </mc:Choice>
              <mc:Fallback>
                <p:oleObj name="Equation" r:id="rId5" imgW="838080" imgH="495000" progId="Equation.DSMT4">
                  <p:embed/>
                  <p:pic>
                    <p:nvPicPr>
                      <p:cNvPr id="16" name="オブジェクト 15">
                        <a:extLst>
                          <a:ext uri="{FF2B5EF4-FFF2-40B4-BE49-F238E27FC236}">
                            <a16:creationId xmlns:a16="http://schemas.microsoft.com/office/drawing/2014/main" id="{D0272BCC-1BD6-4DED-8F51-40A60F4232F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7712" y="1111116"/>
                        <a:ext cx="8382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7">
            <a:extLst>
              <a:ext uri="{FF2B5EF4-FFF2-40B4-BE49-F238E27FC236}">
                <a16:creationId xmlns:a16="http://schemas.microsoft.com/office/drawing/2014/main" id="{53851994-14E7-4CCE-BCB7-2417F466815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990440" y="2864923"/>
          <a:ext cx="2065337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57400" imgH="520560" progId="Equation.DSMT4">
                  <p:embed/>
                </p:oleObj>
              </mc:Choice>
              <mc:Fallback>
                <p:oleObj name="Equation" r:id="rId7" imgW="2057400" imgH="520560" progId="Equation.DSMT4">
                  <p:embed/>
                  <p:pic>
                    <p:nvPicPr>
                      <p:cNvPr id="19" name="Object 7">
                        <a:extLst>
                          <a:ext uri="{FF2B5EF4-FFF2-40B4-BE49-F238E27FC236}">
                            <a16:creationId xmlns:a16="http://schemas.microsoft.com/office/drawing/2014/main" id="{53851994-14E7-4CCE-BCB7-2417F466815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90440" y="2864923"/>
                        <a:ext cx="2065337" cy="5254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">
            <a:extLst>
              <a:ext uri="{FF2B5EF4-FFF2-40B4-BE49-F238E27FC236}">
                <a16:creationId xmlns:a16="http://schemas.microsoft.com/office/drawing/2014/main" id="{60290683-991B-4046-AAF3-A1CC41CCE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80418" y="2192059"/>
            <a:ext cx="607763" cy="716888"/>
          </a:xfrm>
          <a:prstGeom prst="rect">
            <a:avLst/>
          </a:prstGeom>
          <a:noFill/>
        </p:spPr>
      </p:pic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9A5963B6-9738-4A47-8988-E4EC3783496B}"/>
              </a:ext>
            </a:extLst>
          </p:cNvPr>
          <p:cNvSpPr txBox="1"/>
          <p:nvPr/>
        </p:nvSpPr>
        <p:spPr>
          <a:xfrm>
            <a:off x="4155858" y="3677413"/>
            <a:ext cx="30846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2400" dirty="0">
                <a:solidFill>
                  <a:srgbClr val="00B050"/>
                </a:solidFill>
              </a:rPr>
              <a:t>Quasi-static case</a:t>
            </a:r>
            <a:endParaRPr lang="en-US" sz="2400" dirty="0">
              <a:solidFill>
                <a:srgbClr val="00B050"/>
              </a:solidFill>
            </a:endParaRP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F0344E3B-11F4-4788-AF24-23E85EB13A8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21384" y="3942293"/>
            <a:ext cx="5222616" cy="2876933"/>
          </a:xfrm>
          <a:prstGeom prst="rect">
            <a:avLst/>
          </a:prstGeom>
        </p:spPr>
      </p:pic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9120294E-3B09-4982-A618-5260F087509B}"/>
              </a:ext>
            </a:extLst>
          </p:cNvPr>
          <p:cNvSpPr txBox="1"/>
          <p:nvPr/>
        </p:nvSpPr>
        <p:spPr>
          <a:xfrm>
            <a:off x="361413" y="3978471"/>
            <a:ext cx="2952328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1" lang="en-US" altLang="ja-JP" sz="1800" dirty="0">
                <a:solidFill>
                  <a:srgbClr val="FF0000"/>
                </a:solidFill>
              </a:rPr>
              <a:t> </a:t>
            </a:r>
            <a:r>
              <a:rPr kumimoji="1" lang="en-US" altLang="ja-JP" sz="2400" dirty="0">
                <a:solidFill>
                  <a:srgbClr val="FF0000"/>
                </a:solidFill>
              </a:rPr>
              <a:t>“Thermodynamics</a:t>
            </a:r>
            <a:r>
              <a:rPr kumimoji="1" lang="en-US" altLang="ja-JP" sz="1800" dirty="0">
                <a:solidFill>
                  <a:srgbClr val="FF0000"/>
                </a:solidFill>
              </a:rPr>
              <a:t>”</a:t>
            </a:r>
            <a:endParaRPr lang="en-US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87F43D14-AA38-4827-AFE6-40FA2051682B}"/>
              </a:ext>
            </a:extLst>
          </p:cNvPr>
          <p:cNvSpPr txBox="1"/>
          <p:nvPr/>
        </p:nvSpPr>
        <p:spPr>
          <a:xfrm>
            <a:off x="235715" y="4920263"/>
            <a:ext cx="38884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state variables &amp; </a:t>
            </a:r>
            <a:r>
              <a:rPr lang="en-US" altLang="ja-JP" sz="1800" dirty="0">
                <a:solidFill>
                  <a:srgbClr val="33CC33"/>
                </a:solidFill>
              </a:rPr>
              <a:t>free energies</a:t>
            </a:r>
            <a:endParaRPr lang="en-US" dirty="0">
              <a:solidFill>
                <a:srgbClr val="33CC33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94A2B9D-7605-462C-9B3D-947B2A3D42F7}"/>
              </a:ext>
            </a:extLst>
          </p:cNvPr>
          <p:cNvSpPr txBox="1"/>
          <p:nvPr/>
        </p:nvSpPr>
        <p:spPr>
          <a:xfrm>
            <a:off x="4124147" y="3511318"/>
            <a:ext cx="3773856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1" lang="en-US" altLang="ja-JP" sz="2400" dirty="0">
                <a:solidFill>
                  <a:srgbClr val="FF0000"/>
                </a:solidFill>
              </a:rPr>
              <a:t>Nonequilibrium case</a:t>
            </a:r>
            <a:endParaRPr lang="en-US" sz="2400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586482E-741A-48EB-827D-4FE8BFF0E936}"/>
              </a:ext>
            </a:extLst>
          </p:cNvPr>
          <p:cNvSpPr txBox="1"/>
          <p:nvPr/>
        </p:nvSpPr>
        <p:spPr>
          <a:xfrm>
            <a:off x="200209" y="4511212"/>
            <a:ext cx="39556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066FF"/>
                </a:solidFill>
              </a:rPr>
              <a:t>Intensive </a:t>
            </a:r>
            <a:r>
              <a:rPr lang="en-US" altLang="ja-JP" sz="1800" dirty="0"/>
              <a:t>&amp; </a:t>
            </a:r>
            <a:r>
              <a:rPr lang="en-US" altLang="ja-JP" sz="1800" dirty="0">
                <a:solidFill>
                  <a:schemeClr val="accent6">
                    <a:lumMod val="50000"/>
                  </a:schemeClr>
                </a:solidFill>
              </a:rPr>
              <a:t>extensive</a:t>
            </a:r>
            <a:r>
              <a:rPr lang="en-US" altLang="ja-JP" sz="1800" dirty="0">
                <a:solidFill>
                  <a:srgbClr val="FF0000"/>
                </a:solidFill>
              </a:rPr>
              <a:t> </a:t>
            </a:r>
            <a:r>
              <a:rPr lang="en-US" altLang="ja-JP" sz="1800" dirty="0"/>
              <a:t>variables</a:t>
            </a:r>
            <a:endParaRPr lang="en-US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94010F2E-618C-4A45-BEF6-E912E112BE53}"/>
              </a:ext>
            </a:extLst>
          </p:cNvPr>
          <p:cNvSpPr txBox="1"/>
          <p:nvPr/>
        </p:nvSpPr>
        <p:spPr>
          <a:xfrm>
            <a:off x="267896" y="5380760"/>
            <a:ext cx="328351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The laws of thermodynamics</a:t>
            </a:r>
            <a:endParaRPr lang="en-US" dirty="0"/>
          </a:p>
        </p:txBody>
      </p:sp>
      <p:graphicFrame>
        <p:nvGraphicFramePr>
          <p:cNvPr id="26" name="オブジェクト 25">
            <a:extLst>
              <a:ext uri="{FF2B5EF4-FFF2-40B4-BE49-F238E27FC236}">
                <a16:creationId xmlns:a16="http://schemas.microsoft.com/office/drawing/2014/main" id="{09B551B7-4216-4C30-87A9-168D708FCA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84869" y="6287241"/>
          <a:ext cx="1549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49080" imgH="342720" progId="Equation.DSMT4">
                  <p:embed/>
                </p:oleObj>
              </mc:Choice>
              <mc:Fallback>
                <p:oleObj name="Equation" r:id="rId11" imgW="1549080" imgH="342720" progId="Equation.DSMT4">
                  <p:embed/>
                  <p:pic>
                    <p:nvPicPr>
                      <p:cNvPr id="26" name="オブジェクト 25">
                        <a:extLst>
                          <a:ext uri="{FF2B5EF4-FFF2-40B4-BE49-F238E27FC236}">
                            <a16:creationId xmlns:a16="http://schemas.microsoft.com/office/drawing/2014/main" id="{09B551B7-4216-4C30-87A9-168D708FCA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4869" y="6287241"/>
                        <a:ext cx="15494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4B60D160-ADBB-4793-9018-CD2F5945512D}"/>
              </a:ext>
            </a:extLst>
          </p:cNvPr>
          <p:cNvSpPr txBox="1"/>
          <p:nvPr/>
        </p:nvSpPr>
        <p:spPr>
          <a:xfrm>
            <a:off x="267759" y="5794862"/>
            <a:ext cx="37545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C00000"/>
                </a:solidFill>
              </a:rPr>
              <a:t>2</a:t>
            </a:r>
            <a:r>
              <a:rPr lang="en-US" altLang="ja-JP" sz="1800" baseline="30000" dirty="0">
                <a:solidFill>
                  <a:srgbClr val="C00000"/>
                </a:solidFill>
              </a:rPr>
              <a:t>nd</a:t>
            </a:r>
            <a:r>
              <a:rPr lang="en-US" altLang="ja-JP" sz="1800" dirty="0">
                <a:solidFill>
                  <a:srgbClr val="C00000"/>
                </a:solidFill>
              </a:rPr>
              <a:t> law: Kelvin-Planck statement                  </a:t>
            </a:r>
            <a:endParaRPr lang="en-US" sz="1800" dirty="0">
              <a:solidFill>
                <a:srgbClr val="C00000"/>
              </a:solidFill>
            </a:endParaRPr>
          </a:p>
        </p:txBody>
      </p:sp>
      <p:graphicFrame>
        <p:nvGraphicFramePr>
          <p:cNvPr id="29" name="オブジェクト 28">
            <a:extLst>
              <a:ext uri="{FF2B5EF4-FFF2-40B4-BE49-F238E27FC236}">
                <a16:creationId xmlns:a16="http://schemas.microsoft.com/office/drawing/2014/main" id="{8532159E-4FAF-4A44-9FAB-4BD35414C96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5715" y="6205960"/>
          <a:ext cx="34544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454200" imgH="571320" progId="Equation.DSMT4">
                  <p:embed/>
                </p:oleObj>
              </mc:Choice>
              <mc:Fallback>
                <p:oleObj name="Equation" r:id="rId13" imgW="3454200" imgH="571320" progId="Equation.DSMT4">
                  <p:embed/>
                  <p:pic>
                    <p:nvPicPr>
                      <p:cNvPr id="29" name="オブジェクト 28">
                        <a:extLst>
                          <a:ext uri="{FF2B5EF4-FFF2-40B4-BE49-F238E27FC236}">
                            <a16:creationId xmlns:a16="http://schemas.microsoft.com/office/drawing/2014/main" id="{8532159E-4FAF-4A44-9FAB-4BD35414C96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15" y="6205960"/>
                        <a:ext cx="3454400" cy="5715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2225">
                        <a:solidFill>
                          <a:srgbClr val="0066FF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12667811-79E8-4689-A69C-278709A2F08E}"/>
              </a:ext>
            </a:extLst>
          </p:cNvPr>
          <p:cNvSpPr/>
          <p:nvPr/>
        </p:nvSpPr>
        <p:spPr>
          <a:xfrm>
            <a:off x="8388424" y="4307947"/>
            <a:ext cx="741746" cy="2531447"/>
          </a:xfrm>
          <a:prstGeom prst="rect">
            <a:avLst/>
          </a:prstGeom>
          <a:solidFill>
            <a:srgbClr val="FF0000">
              <a:alpha val="8000"/>
            </a:srgbClr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15" grpId="0" animBg="1"/>
      <p:bldP spid="3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9204" y="3538416"/>
            <a:ext cx="2457263" cy="33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正方形/長方形 45"/>
          <p:cNvSpPr>
            <a:spLocks noChangeArrowheads="1"/>
          </p:cNvSpPr>
          <p:nvPr/>
        </p:nvSpPr>
        <p:spPr bwMode="auto">
          <a:xfrm>
            <a:off x="4959404" y="1322622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(Ohmic)</a:t>
            </a: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6785" y="2083349"/>
            <a:ext cx="6544653" cy="5056578"/>
          </a:xfrm>
          <a:prstGeom prst="rect">
            <a:avLst/>
          </a:prstGeom>
        </p:spPr>
      </p:pic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271614" y="120965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origin of the positivity problem</a:t>
            </a:r>
          </a:p>
        </p:txBody>
      </p:sp>
      <p:sp>
        <p:nvSpPr>
          <p:cNvPr id="33" name="Rectangle 21"/>
          <p:cNvSpPr>
            <a:spLocks noChangeArrowheads="1"/>
          </p:cNvSpPr>
          <p:nvPr/>
        </p:nvSpPr>
        <p:spPr bwMode="auto">
          <a:xfrm>
            <a:off x="489120" y="2638964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Fluctuation: 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2619496" y="2518290"/>
          <a:ext cx="4876560" cy="812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876560" imgH="812520" progId="Equation.DSMT4">
                  <p:embed/>
                </p:oleObj>
              </mc:Choice>
              <mc:Fallback>
                <p:oleObj name="Equation" r:id="rId5" imgW="4876560" imgH="81252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496" y="2518290"/>
                        <a:ext cx="4876560" cy="8125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489120" y="1833143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Dissipation:  </a:t>
            </a:r>
            <a:r>
              <a:rPr lang="en-US" altLang="ja-JP" sz="2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</a:p>
        </p:txBody>
      </p:sp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2728790" y="1734865"/>
          <a:ext cx="32893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288960" imgH="596880" progId="Equation.DSMT4">
                  <p:embed/>
                </p:oleObj>
              </mc:Choice>
              <mc:Fallback>
                <p:oleObj name="Equation" r:id="rId7" imgW="3288960" imgH="596880" progId="Equation.DSMT4">
                  <p:embed/>
                  <p:pic>
                    <p:nvPicPr>
                      <p:cNvPr id="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8790" y="1734865"/>
                        <a:ext cx="32893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732782" y="3471242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  <a:endParaRPr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3547211" y="3471242"/>
            <a:ext cx="131318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</a:t>
            </a:r>
            <a:endParaRPr lang="ja-JP" altLang="en-US" dirty="0"/>
          </a:p>
        </p:txBody>
      </p:sp>
      <p:sp>
        <p:nvSpPr>
          <p:cNvPr id="21" name="正方形/長方形 20"/>
          <p:cNvSpPr>
            <a:spLocks noChangeArrowheads="1"/>
          </p:cNvSpPr>
          <p:nvPr/>
        </p:nvSpPr>
        <p:spPr bwMode="auto">
          <a:xfrm>
            <a:off x="4422987" y="5689648"/>
            <a:ext cx="128587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Low T</a:t>
            </a:r>
          </a:p>
          <a:p>
            <a:r>
              <a:rPr lang="en-US" altLang="ja-JP" sz="1200" dirty="0">
                <a:solidFill>
                  <a:srgbClr val="0066FF"/>
                </a:solidFill>
              </a:rPr>
              <a:t>(quantum)</a:t>
            </a:r>
            <a:endParaRPr lang="ja-JP" altLang="en-US" sz="1200" dirty="0">
              <a:solidFill>
                <a:srgbClr val="0066FF"/>
              </a:solidFill>
            </a:endParaRPr>
          </a:p>
        </p:txBody>
      </p:sp>
      <p:sp>
        <p:nvSpPr>
          <p:cNvPr id="22" name="正方形/長方形 21"/>
          <p:cNvSpPr>
            <a:spLocks noChangeArrowheads="1"/>
          </p:cNvSpPr>
          <p:nvPr/>
        </p:nvSpPr>
        <p:spPr bwMode="auto">
          <a:xfrm>
            <a:off x="4401075" y="4308017"/>
            <a:ext cx="8659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</a:rPr>
              <a:t>High T</a:t>
            </a:r>
          </a:p>
          <a:p>
            <a:r>
              <a:rPr lang="en-US" altLang="ja-JP" sz="1200" dirty="0">
                <a:solidFill>
                  <a:srgbClr val="FF0000"/>
                </a:solidFill>
              </a:rPr>
              <a:t>(classical)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25" name="直線矢印コネクタ 24"/>
          <p:cNvCxnSpPr/>
          <p:nvPr/>
        </p:nvCxnSpPr>
        <p:spPr>
          <a:xfrm flipH="1">
            <a:off x="4012659" y="4791416"/>
            <a:ext cx="464097" cy="971849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正方形/長方形 30"/>
          <p:cNvSpPr/>
          <p:nvPr/>
        </p:nvSpPr>
        <p:spPr>
          <a:xfrm>
            <a:off x="1495279" y="4583139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Approaches to</a:t>
            </a:r>
          </a:p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ja-JP" altLang="en-US" sz="1400" dirty="0"/>
          </a:p>
        </p:txBody>
      </p:sp>
      <p:cxnSp>
        <p:nvCxnSpPr>
          <p:cNvPr id="32" name="直線矢印コネクタ 31"/>
          <p:cNvCxnSpPr>
            <a:cxnSpLocks/>
          </p:cNvCxnSpPr>
          <p:nvPr/>
        </p:nvCxnSpPr>
        <p:spPr>
          <a:xfrm flipH="1" flipV="1">
            <a:off x="1106613" y="4906626"/>
            <a:ext cx="337193" cy="2079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>
            <a:cxnSpLocks/>
            <a:stCxn id="40" idx="1"/>
          </p:cNvCxnSpPr>
          <p:nvPr/>
        </p:nvCxnSpPr>
        <p:spPr>
          <a:xfrm flipH="1">
            <a:off x="4468030" y="5381210"/>
            <a:ext cx="1319144" cy="30014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39"/>
          <p:cNvSpPr>
            <a:spLocks noChangeArrowheads="1"/>
          </p:cNvSpPr>
          <p:nvPr/>
        </p:nvSpPr>
        <p:spPr bwMode="auto">
          <a:xfrm>
            <a:off x="5787174" y="5181155"/>
            <a:ext cx="35373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</a:rPr>
              <a:t>Becomes negative </a:t>
            </a:r>
            <a:r>
              <a:rPr lang="en-US" altLang="ja-JP" sz="1600" dirty="0">
                <a:solidFill>
                  <a:srgbClr val="FF0000"/>
                </a:solidFill>
              </a:rPr>
              <a:t>(q. noise)</a:t>
            </a:r>
          </a:p>
        </p:txBody>
      </p:sp>
      <p:graphicFrame>
        <p:nvGraphicFramePr>
          <p:cNvPr id="26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611419" y="1298962"/>
          <a:ext cx="23780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58640" imgH="444240" progId="Equation.DSMT4">
                  <p:embed/>
                </p:oleObj>
              </mc:Choice>
              <mc:Fallback>
                <p:oleObj name="Equation" r:id="rId9" imgW="1358640" imgH="444240" progId="Equation.DSMT4">
                  <p:embed/>
                  <p:pic>
                    <p:nvPicPr>
                      <p:cNvPr id="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1419" y="1298962"/>
                        <a:ext cx="2378075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3"/>
          <p:cNvGraphicFramePr>
            <a:graphicFrameLocks noChangeAspect="1"/>
          </p:cNvGraphicFramePr>
          <p:nvPr/>
        </p:nvGraphicFramePr>
        <p:xfrm>
          <a:off x="2755831" y="1675584"/>
          <a:ext cx="1904760" cy="72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760" imgH="723600" progId="Equation.DSMT4">
                  <p:embed/>
                </p:oleObj>
              </mc:Choice>
              <mc:Fallback>
                <p:oleObj name="Equation" r:id="rId11" imgW="1904760" imgH="723600" progId="Equation.DSMT4">
                  <p:embed/>
                  <p:pic>
                    <p:nvPicPr>
                      <p:cNvPr id="2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5831" y="1675584"/>
                        <a:ext cx="1904760" cy="72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8"/>
          <p:cNvGraphicFramePr>
            <a:graphicFrameLocks noChangeAspect="1"/>
          </p:cNvGraphicFramePr>
          <p:nvPr/>
        </p:nvGraphicFramePr>
        <p:xfrm>
          <a:off x="2635899" y="2525539"/>
          <a:ext cx="44069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06760" imgH="825480" progId="Equation.DSMT4">
                  <p:embed/>
                </p:oleObj>
              </mc:Choice>
              <mc:Fallback>
                <p:oleObj name="Equation" r:id="rId13" imgW="4406760" imgH="825480" progId="Equation.DSMT4">
                  <p:embed/>
                  <p:pic>
                    <p:nvPicPr>
                      <p:cNvPr id="2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899" y="2525539"/>
                        <a:ext cx="44069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オブジェクト 34"/>
          <p:cNvGraphicFramePr>
            <a:graphicFrameLocks noChangeAspect="1"/>
          </p:cNvGraphicFramePr>
          <p:nvPr/>
        </p:nvGraphicFramePr>
        <p:xfrm>
          <a:off x="4361885" y="947640"/>
          <a:ext cx="558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58720" imgH="355320" progId="Equation.DSMT4">
                  <p:embed/>
                </p:oleObj>
              </mc:Choice>
              <mc:Fallback>
                <p:oleObj name="Equation" r:id="rId15" imgW="558720" imgH="355320" progId="Equation.DSMT4">
                  <p:embed/>
                  <p:pic>
                    <p:nvPicPr>
                      <p:cNvPr id="35" name="オブジェクト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1885" y="947640"/>
                        <a:ext cx="558800" cy="35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正方形/長方形 35"/>
          <p:cNvSpPr>
            <a:spLocks noChangeArrowheads="1"/>
          </p:cNvSpPr>
          <p:nvPr/>
        </p:nvSpPr>
        <p:spPr bwMode="auto">
          <a:xfrm>
            <a:off x="4920685" y="873980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large </a:t>
            </a:r>
          </a:p>
        </p:txBody>
      </p:sp>
      <p:cxnSp>
        <p:nvCxnSpPr>
          <p:cNvPr id="37" name="直線矢印コネクタ 36"/>
          <p:cNvCxnSpPr/>
          <p:nvPr/>
        </p:nvCxnSpPr>
        <p:spPr>
          <a:xfrm flipH="1">
            <a:off x="4128098" y="1382860"/>
            <a:ext cx="453515" cy="1254057"/>
          </a:xfrm>
          <a:prstGeom prst="straightConnector1">
            <a:avLst/>
          </a:prstGeom>
          <a:ln w="2540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 flipH="1">
            <a:off x="4615302" y="1399234"/>
            <a:ext cx="11600" cy="39252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オブジェクト 40"/>
          <p:cNvGraphicFramePr>
            <a:graphicFrameLocks noChangeAspect="1"/>
          </p:cNvGraphicFramePr>
          <p:nvPr/>
        </p:nvGraphicFramePr>
        <p:xfrm>
          <a:off x="6041401" y="968568"/>
          <a:ext cx="215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15640" imgH="279360" progId="Equation.DSMT4">
                  <p:embed/>
                </p:oleObj>
              </mc:Choice>
              <mc:Fallback>
                <p:oleObj name="Equation" r:id="rId17" imgW="215640" imgH="279360" progId="Equation.DSMT4">
                  <p:embed/>
                  <p:pic>
                    <p:nvPicPr>
                      <p:cNvPr id="41" name="オブジェクト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1401" y="968568"/>
                        <a:ext cx="2159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円/楕円 3"/>
          <p:cNvSpPr/>
          <p:nvPr/>
        </p:nvSpPr>
        <p:spPr>
          <a:xfrm>
            <a:off x="4635392" y="2360978"/>
            <a:ext cx="2743833" cy="1161188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7463156" y="2985753"/>
          <a:ext cx="863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63280" imgH="660240" progId="Equation.DSMT4">
                  <p:embed/>
                </p:oleObj>
              </mc:Choice>
              <mc:Fallback>
                <p:oleObj name="Equation" r:id="rId19" imgW="863280" imgH="660240" progId="Equation.DSMT4">
                  <p:embed/>
                  <p:pic>
                    <p:nvPicPr>
                      <p:cNvPr id="2" name="オブジェクト 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463156" y="2985753"/>
                        <a:ext cx="8636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5882052" y="6233482"/>
            <a:ext cx="2133600" cy="365125"/>
          </a:xfrm>
        </p:spPr>
        <p:txBody>
          <a:bodyPr/>
          <a:lstStyle/>
          <a:p>
            <a:r>
              <a:rPr lang="en-US" altLang="ja-JP" dirty="0">
                <a:hlinkClick r:id="rId21"/>
              </a:rPr>
              <a:t>Y.T, JPSJ 75 082001 (2006). </a:t>
            </a:r>
            <a:endParaRPr lang="en-US" altLang="ja-JP" dirty="0"/>
          </a:p>
          <a:p>
            <a:r>
              <a:rPr lang="en-US" altLang="ja-JP" dirty="0">
                <a:hlinkClick r:id="rId22"/>
              </a:rPr>
              <a:t>YT JCP </a:t>
            </a:r>
            <a:r>
              <a:rPr lang="en-US" altLang="ja-JP" b="1" dirty="0">
                <a:hlinkClick r:id="rId22"/>
              </a:rPr>
              <a:t>141</a:t>
            </a:r>
            <a:r>
              <a:rPr lang="en-US" altLang="ja-JP" dirty="0">
                <a:hlinkClick r:id="rId22"/>
              </a:rPr>
              <a:t>, 044114 (2014).</a:t>
            </a:r>
            <a:endParaRPr lang="en-US" altLang="ja-JP" dirty="0"/>
          </a:p>
        </p:txBody>
      </p:sp>
      <p:sp>
        <p:nvSpPr>
          <p:cNvPr id="15" name="正方形/長方形 14"/>
          <p:cNvSpPr/>
          <p:nvPr/>
        </p:nvSpPr>
        <p:spPr>
          <a:xfrm>
            <a:off x="5831820" y="5613953"/>
            <a:ext cx="27430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 thermal noise is</a:t>
            </a:r>
          </a:p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</a:t>
            </a:r>
            <a:r>
              <a:rPr lang="en-US" altLang="ja-JP" sz="1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(&amp; negative</a:t>
            </a:r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  <a:endParaRPr lang="ja-JP" altLang="en-US" sz="1600" dirty="0"/>
          </a:p>
        </p:txBody>
      </p:sp>
      <p:sp>
        <p:nvSpPr>
          <p:cNvPr id="42" name="正方形/長方形 41"/>
          <p:cNvSpPr/>
          <p:nvPr/>
        </p:nvSpPr>
        <p:spPr>
          <a:xfrm>
            <a:off x="1514835" y="5899818"/>
            <a:ext cx="7312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 </a:t>
            </a:r>
            <a:endParaRPr lang="ja-JP" altLang="en-US" sz="1200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635095" y="5092903"/>
            <a:ext cx="638160" cy="822517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8039495" y="3659092"/>
            <a:ext cx="11544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Matsubara</a:t>
            </a:r>
            <a:endParaRPr lang="ja-JP" altLang="en-US" sz="1600" dirty="0"/>
          </a:p>
        </p:txBody>
      </p:sp>
      <p:graphicFrame>
        <p:nvGraphicFramePr>
          <p:cNvPr id="48" name="Object 12"/>
          <p:cNvGraphicFramePr>
            <a:graphicFrameLocks noChangeAspect="1"/>
          </p:cNvGraphicFramePr>
          <p:nvPr/>
        </p:nvGraphicFramePr>
        <p:xfrm>
          <a:off x="4781118" y="4048424"/>
          <a:ext cx="584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83920" imgH="253800" progId="Equation.DSMT4">
                  <p:embed/>
                </p:oleObj>
              </mc:Choice>
              <mc:Fallback>
                <p:oleObj name="Equation" r:id="rId24" imgW="583920" imgH="253800" progId="Equation.DSMT4">
                  <p:embed/>
                  <p:pic>
                    <p:nvPicPr>
                      <p:cNvPr id="4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1118" y="4048424"/>
                        <a:ext cx="5842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9" name="正方形/長方形 48"/>
              <p:cNvSpPr/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49" name="正方形/長方形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  <a:blipFill rotWithShape="0">
                <a:blip r:embed="rId29"/>
                <a:stretch>
                  <a:fillRect l="-120000" t="-65873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円/楕円 49"/>
          <p:cNvSpPr/>
          <p:nvPr/>
        </p:nvSpPr>
        <p:spPr>
          <a:xfrm>
            <a:off x="3790378" y="5080417"/>
            <a:ext cx="632610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7" name="直線矢印コネクタ 46"/>
          <p:cNvCxnSpPr>
            <a:cxnSpLocks/>
          </p:cNvCxnSpPr>
          <p:nvPr/>
        </p:nvCxnSpPr>
        <p:spPr>
          <a:xfrm flipV="1">
            <a:off x="2718625" y="4354207"/>
            <a:ext cx="1333596" cy="573972"/>
          </a:xfrm>
          <a:prstGeom prst="straightConnector1">
            <a:avLst/>
          </a:prstGeom>
          <a:ln w="1905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6FDE3D9A-D2E4-446E-BF6E-0287FAA1D152}"/>
              </a:ext>
            </a:extLst>
          </p:cNvPr>
          <p:cNvSpPr txBox="1"/>
          <p:nvPr/>
        </p:nvSpPr>
        <p:spPr>
          <a:xfrm>
            <a:off x="296595" y="1005393"/>
            <a:ext cx="33010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(Why Markovian assumption</a:t>
            </a:r>
          </a:p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cannot be applied)</a:t>
            </a:r>
            <a:endParaRPr lang="ja-JP" altLang="en-US" dirty="0"/>
          </a:p>
        </p:txBody>
      </p:sp>
      <p:pic>
        <p:nvPicPr>
          <p:cNvPr id="51" name="Picture 4">
            <a:extLst>
              <a:ext uri="{FF2B5EF4-FFF2-40B4-BE49-F238E27FC236}">
                <a16:creationId xmlns:a16="http://schemas.microsoft.com/office/drawing/2014/main" id="{A9C99ACA-4488-47E7-A1A7-38B7E2509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7246821" y="4387128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52" name="オブジェクト 51">
            <a:extLst>
              <a:ext uri="{FF2B5EF4-FFF2-40B4-BE49-F238E27FC236}">
                <a16:creationId xmlns:a16="http://schemas.microsoft.com/office/drawing/2014/main" id="{4C7C72DC-5429-4C65-A4C9-7FDC709C9B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68902" y="4225292"/>
          <a:ext cx="14351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434960" imgH="647640" progId="Equation.DSMT4">
                  <p:embed/>
                </p:oleObj>
              </mc:Choice>
              <mc:Fallback>
                <p:oleObj name="Equation" r:id="rId31" imgW="1434960" imgH="647640" progId="Equation.DSMT4">
                  <p:embed/>
                  <p:pic>
                    <p:nvPicPr>
                      <p:cNvPr id="52" name="オブジェクト 51">
                        <a:extLst>
                          <a:ext uri="{FF2B5EF4-FFF2-40B4-BE49-F238E27FC236}">
                            <a16:creationId xmlns:a16="http://schemas.microsoft.com/office/drawing/2014/main" id="{4C7C72DC-5429-4C65-A4C9-7FDC709C9B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868902" y="4225292"/>
                        <a:ext cx="14351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オブジェクト 52">
            <a:extLst>
              <a:ext uri="{FF2B5EF4-FFF2-40B4-BE49-F238E27FC236}">
                <a16:creationId xmlns:a16="http://schemas.microsoft.com/office/drawing/2014/main" id="{052AF6E9-C1C4-45EC-A28F-F46D72D39D4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6437" y="4499573"/>
          <a:ext cx="156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562040" imgH="291960" progId="Equation.DSMT4">
                  <p:embed/>
                </p:oleObj>
              </mc:Choice>
              <mc:Fallback>
                <p:oleObj name="Equation" r:id="rId33" imgW="1562040" imgH="291960" progId="Equation.DSMT4">
                  <p:embed/>
                  <p:pic>
                    <p:nvPicPr>
                      <p:cNvPr id="53" name="オブジェクト 52">
                        <a:extLst>
                          <a:ext uri="{FF2B5EF4-FFF2-40B4-BE49-F238E27FC236}">
                            <a16:creationId xmlns:a16="http://schemas.microsoft.com/office/drawing/2014/main" id="{052AF6E9-C1C4-45EC-A28F-F46D72D39D4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437" y="4499573"/>
                        <a:ext cx="156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オブジェクト 53">
            <a:extLst>
              <a:ext uri="{FF2B5EF4-FFF2-40B4-BE49-F238E27FC236}">
                <a16:creationId xmlns:a16="http://schemas.microsoft.com/office/drawing/2014/main" id="{BCAF9159-4E12-4F01-B690-F0BCF2B1F8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6437" y="4100985"/>
          <a:ext cx="1130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130040" imgH="279360" progId="Equation.DSMT4">
                  <p:embed/>
                </p:oleObj>
              </mc:Choice>
              <mc:Fallback>
                <p:oleObj name="Equation" r:id="rId35" imgW="1130040" imgH="279360" progId="Equation.DSMT4">
                  <p:embed/>
                  <p:pic>
                    <p:nvPicPr>
                      <p:cNvPr id="54" name="オブジェクト 53">
                        <a:extLst>
                          <a:ext uri="{FF2B5EF4-FFF2-40B4-BE49-F238E27FC236}">
                            <a16:creationId xmlns:a16="http://schemas.microsoft.com/office/drawing/2014/main" id="{BCAF9159-4E12-4F01-B690-F0BCF2B1F8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437" y="4100985"/>
                        <a:ext cx="1130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CA96BB07-3B61-4091-B359-22B08DC0430D}"/>
              </a:ext>
            </a:extLst>
          </p:cNvPr>
          <p:cNvSpPr txBox="1"/>
          <p:nvPr/>
        </p:nvSpPr>
        <p:spPr>
          <a:xfrm>
            <a:off x="5624541" y="3726849"/>
            <a:ext cx="29615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Positivity problem</a:t>
            </a:r>
            <a:r>
              <a:rPr lang="ja-JP" altLang="en-US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(2LS)</a:t>
            </a:r>
            <a:endParaRPr lang="ja-JP" altLang="en-US" sz="1600" dirty="0"/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CEDC22BF-740E-4C43-8A13-6CAE506B55DB}"/>
              </a:ext>
            </a:extLst>
          </p:cNvPr>
          <p:cNvCxnSpPr/>
          <p:nvPr/>
        </p:nvCxnSpPr>
        <p:spPr>
          <a:xfrm flipH="1">
            <a:off x="3727118" y="5060188"/>
            <a:ext cx="1748081" cy="20229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56" name="Picture 4">
            <a:extLst>
              <a:ext uri="{FF2B5EF4-FFF2-40B4-BE49-F238E27FC236}">
                <a16:creationId xmlns:a16="http://schemas.microsoft.com/office/drawing/2014/main" id="{BF0FB060-1006-41AD-837E-16F2EE1C6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4657264" y="2500288"/>
            <a:ext cx="3169556" cy="97016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3BF5FB91-1BD4-992E-01F3-6B14861626D5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8415051" y="2915331"/>
            <a:ext cx="599424" cy="73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15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12" grpId="0"/>
      <p:bldP spid="13" grpId="0" animBg="1"/>
      <p:bldP spid="21" grpId="0"/>
      <p:bldP spid="22" grpId="0"/>
      <p:bldP spid="31" grpId="0"/>
      <p:bldP spid="40" grpId="0"/>
      <p:bldP spid="36" grpId="0" animBg="1"/>
      <p:bldP spid="4" grpId="0" animBg="1"/>
      <p:bldP spid="6" grpId="0"/>
      <p:bldP spid="6" grpId="1"/>
      <p:bldP spid="15" grpId="0"/>
      <p:bldP spid="42" grpId="0"/>
      <p:bldP spid="23" grpId="0"/>
      <p:bldP spid="49" grpId="0"/>
      <p:bldP spid="50" grpId="0" animBg="1"/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428625" y="1500188"/>
          <a:ext cx="64881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489360" imgH="672840" progId="Equation.DSMT4">
                  <p:embed/>
                </p:oleObj>
              </mc:Choice>
              <mc:Fallback>
                <p:oleObj name="Equation" r:id="rId2" imgW="6489360" imgH="67284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5" y="1500188"/>
                        <a:ext cx="64881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正方形/長方形 19"/>
          <p:cNvSpPr>
            <a:spLocks noChangeArrowheads="1"/>
          </p:cNvSpPr>
          <p:nvPr/>
        </p:nvSpPr>
        <p:spPr bwMode="auto">
          <a:xfrm>
            <a:off x="127762" y="282789"/>
            <a:ext cx="519565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3200" dirty="0"/>
              <a:t>Hierarchical </a:t>
            </a:r>
            <a:r>
              <a:rPr lang="en-US" altLang="ja-JP" sz="3200" dirty="0" err="1"/>
              <a:t>Eqs</a:t>
            </a:r>
            <a:r>
              <a:rPr lang="en-US" altLang="ja-JP" sz="3200" dirty="0"/>
              <a:t>. of Motion </a:t>
            </a:r>
          </a:p>
          <a:p>
            <a:r>
              <a:rPr lang="en-US" altLang="ja-JP" sz="2400" dirty="0">
                <a:solidFill>
                  <a:srgbClr val="0066FF"/>
                </a:solidFill>
              </a:rPr>
              <a:t>(non-Markovian &amp; non-perturbative)</a:t>
            </a: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1368425" y="5580063"/>
          <a:ext cx="6515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6514920" imgH="901440" progId="Equation.DSMT4">
                  <p:embed/>
                </p:oleObj>
              </mc:Choice>
              <mc:Fallback>
                <p:oleObj name="Equation" r:id="rId4" imgW="6514920" imgH="901440" progId="Equation.DSMT4">
                  <p:embed/>
                  <p:pic>
                    <p:nvPicPr>
                      <p:cNvPr id="4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8425" y="5580063"/>
                        <a:ext cx="65151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434975" y="2286000"/>
          <a:ext cx="85312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534160" imgH="672840" progId="Equation.DSMT4">
                  <p:embed/>
                </p:oleObj>
              </mc:Choice>
              <mc:Fallback>
                <p:oleObj name="Equation" r:id="rId6" imgW="8534160" imgH="672840" progId="Equation.DSMT4">
                  <p:embed/>
                  <p:pic>
                    <p:nvPicPr>
                      <p:cNvPr id="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975" y="2286000"/>
                        <a:ext cx="85312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434975" y="3071813"/>
          <a:ext cx="85455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8546760" imgH="672840" progId="Equation.DSMT4">
                  <p:embed/>
                </p:oleObj>
              </mc:Choice>
              <mc:Fallback>
                <p:oleObj name="Equation" r:id="rId8" imgW="8546760" imgH="672840" progId="Equation.DSMT4">
                  <p:embed/>
                  <p:pic>
                    <p:nvPicPr>
                      <p:cNvPr id="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975" y="3071813"/>
                        <a:ext cx="85455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82675" y="3933825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00313" y="392906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29250" y="392906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29563" y="392906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251520" y="4386263"/>
            <a:ext cx="54264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where (with correlated initial condition)</a:t>
            </a:r>
          </a:p>
        </p:txBody>
      </p:sp>
      <p:sp>
        <p:nvSpPr>
          <p:cNvPr id="20493" name="正方形/長方形 12"/>
          <p:cNvSpPr>
            <a:spLocks noChangeArrowheads="1"/>
          </p:cNvSpPr>
          <p:nvPr/>
        </p:nvSpPr>
        <p:spPr bwMode="auto">
          <a:xfrm>
            <a:off x="5076056" y="32007"/>
            <a:ext cx="311604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Times New Roman" pitchFamily="18" charset="0"/>
                <a:cs typeface="Times New Roman" pitchFamily="18" charset="0"/>
              </a:rPr>
              <a:t>YT &amp; R. Kubo, JPSJ </a:t>
            </a:r>
            <a:r>
              <a:rPr lang="en-US" altLang="ja-JP" sz="1600" b="1" dirty="0">
                <a:latin typeface="Times New Roman" pitchFamily="18" charset="0"/>
                <a:cs typeface="Times New Roman" pitchFamily="18" charset="0"/>
              </a:rPr>
              <a:t>58</a:t>
            </a:r>
            <a:r>
              <a:rPr lang="en-US" altLang="ja-JP" sz="1600" dirty="0">
                <a:latin typeface="Times New Roman" pitchFamily="18" charset="0"/>
                <a:cs typeface="Times New Roman" pitchFamily="18" charset="0"/>
              </a:rPr>
              <a:t>,101 (1989)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 dirty="0">
                <a:latin typeface="Times New Roman" pitchFamily="18" charset="0"/>
                <a:cs typeface="Times New Roman" pitchFamily="18" charset="0"/>
              </a:rPr>
              <a:t>YT : JPSJ </a:t>
            </a:r>
            <a:r>
              <a:rPr lang="en-US" altLang="ja-JP" sz="1600" b="1" dirty="0">
                <a:latin typeface="Times New Roman" pitchFamily="18" charset="0"/>
                <a:cs typeface="Times New Roman" pitchFamily="18" charset="0"/>
              </a:rPr>
              <a:t>75,</a:t>
            </a:r>
            <a:r>
              <a:rPr lang="en-US" altLang="ja-JP" sz="1600" dirty="0">
                <a:latin typeface="Times New Roman" pitchFamily="18" charset="0"/>
                <a:cs typeface="Times New Roman" pitchFamily="18" charset="0"/>
              </a:rPr>
              <a:t> 082001 (2006).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600" dirty="0">
                <a:latin typeface="Times New Roman" pitchFamily="18" charset="0"/>
                <a:cs typeface="Times New Roman" pitchFamily="18" charset="0"/>
              </a:rPr>
              <a:t>YT:  JCP </a:t>
            </a:r>
            <a:r>
              <a:rPr lang="en-US" altLang="ja-JP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153</a:t>
            </a:r>
            <a:r>
              <a:rPr lang="en-US" altLang="ja-JP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020901 (2020).</a:t>
            </a:r>
          </a:p>
        </p:txBody>
      </p:sp>
      <p:graphicFrame>
        <p:nvGraphicFramePr>
          <p:cNvPr id="19" name="Object 5"/>
          <p:cNvGraphicFramePr>
            <a:graphicFrameLocks noChangeAspect="1"/>
          </p:cNvGraphicFramePr>
          <p:nvPr/>
        </p:nvGraphicFramePr>
        <p:xfrm>
          <a:off x="354728" y="5004329"/>
          <a:ext cx="38481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848040" imgH="419040" progId="Equation.DSMT4">
                  <p:embed/>
                </p:oleObj>
              </mc:Choice>
              <mc:Fallback>
                <p:oleObj name="Equation" r:id="rId11" imgW="3848040" imgH="419040" progId="Equation.DSMT4">
                  <p:embed/>
                  <p:pic>
                    <p:nvPicPr>
                      <p:cNvPr id="1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728" y="5004329"/>
                        <a:ext cx="38481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図 1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137092" y="214684"/>
            <a:ext cx="774127" cy="754774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7285443" y="1320405"/>
            <a:ext cx="1813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Doctor equation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8083217" y="946675"/>
            <a:ext cx="8322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/>
              <a:t>R. Kubo</a:t>
            </a:r>
            <a:endParaRPr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7679964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5609" y="1126599"/>
            <a:ext cx="1903793" cy="1393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227" y="705847"/>
            <a:ext cx="2110575" cy="2208508"/>
          </a:xfrm>
          <a:prstGeom prst="rect">
            <a:avLst/>
          </a:prstGeom>
        </p:spPr>
      </p:pic>
      <p:pic>
        <p:nvPicPr>
          <p:cNvPr id="14" name="コンテンツ プレースホルダ 4" descr="anime_20.30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63430" y="1029285"/>
            <a:ext cx="2383678" cy="1787758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>
            <a:off x="4855692" y="2188162"/>
            <a:ext cx="11304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A. Sakurai</a:t>
            </a:r>
            <a:endParaRPr lang="ja-JP" altLang="en-US" sz="1600" dirty="0"/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262" y="5204100"/>
            <a:ext cx="1809940" cy="1131494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32191" y="5552702"/>
            <a:ext cx="668604" cy="790166"/>
          </a:xfrm>
          <a:prstGeom prst="rect">
            <a:avLst/>
          </a:prstGeom>
        </p:spPr>
      </p:pic>
      <p:sp>
        <p:nvSpPr>
          <p:cNvPr id="22" name="正方形/長方形 21"/>
          <p:cNvSpPr/>
          <p:nvPr/>
        </p:nvSpPr>
        <p:spPr>
          <a:xfrm>
            <a:off x="4861350" y="5146760"/>
            <a:ext cx="10141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A. Kato</a:t>
            </a:r>
            <a:endParaRPr lang="en-US" altLang="ja-JP" dirty="0"/>
          </a:p>
        </p:txBody>
      </p:sp>
      <p:sp>
        <p:nvSpPr>
          <p:cNvPr id="6" name="正方形/長方形 5"/>
          <p:cNvSpPr/>
          <p:nvPr/>
        </p:nvSpPr>
        <p:spPr>
          <a:xfrm>
            <a:off x="3078235" y="730259"/>
            <a:ext cx="1817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Tunneling diode</a:t>
            </a:r>
          </a:p>
        </p:txBody>
      </p:sp>
      <p:sp>
        <p:nvSpPr>
          <p:cNvPr id="28" name="正方形/長方形 27"/>
          <p:cNvSpPr/>
          <p:nvPr/>
        </p:nvSpPr>
        <p:spPr>
          <a:xfrm>
            <a:off x="6132356" y="4787328"/>
            <a:ext cx="26276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 err="1">
                <a:solidFill>
                  <a:srgbClr val="FF0000"/>
                </a:solidFill>
              </a:rPr>
              <a:t>Holstein-Hubbard+bath</a:t>
            </a:r>
            <a:r>
              <a:rPr lang="ja-JP" altLang="en-US" dirty="0">
                <a:solidFill>
                  <a:srgbClr val="FF0000"/>
                </a:solidFill>
              </a:rPr>
              <a:t> </a:t>
            </a:r>
            <a:endParaRPr lang="en-US" altLang="ja-JP" dirty="0">
              <a:solidFill>
                <a:srgbClr val="FF0000"/>
              </a:solidFill>
            </a:endParaRPr>
          </a:p>
          <a:p>
            <a:r>
              <a:rPr lang="en-US" altLang="ja-JP" dirty="0">
                <a:solidFill>
                  <a:schemeClr val="accent1">
                    <a:lumMod val="50000"/>
                  </a:schemeClr>
                </a:solidFill>
              </a:rPr>
              <a:t>(super conductivity)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3078003" y="4740819"/>
            <a:ext cx="2467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Quantum Heat Engine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5247108" y="192970"/>
            <a:ext cx="3715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JCP perspective , </a:t>
            </a:r>
            <a:r>
              <a:rPr lang="en-US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153</a:t>
            </a: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020901 (2020).</a:t>
            </a:r>
          </a:p>
        </p:txBody>
      </p:sp>
      <p:sp>
        <p:nvSpPr>
          <p:cNvPr id="11" name="正方形/長方形 10"/>
          <p:cNvSpPr/>
          <p:nvPr/>
        </p:nvSpPr>
        <p:spPr>
          <a:xfrm>
            <a:off x="5993913" y="784555"/>
            <a:ext cx="1992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" panose="020B0604020202020204" pitchFamily="34" charset="0"/>
                <a:ea typeface="Arial Unicode MS" panose="020B0604020202020204" pitchFamily="50" charset="-128"/>
                <a:cs typeface="Arial" panose="020B0604020202020204" pitchFamily="34" charset="0"/>
              </a:rPr>
              <a:t>Quantum Ratchet</a:t>
            </a:r>
            <a:endParaRPr lang="ja-JP" altLang="en-US" dirty="0">
              <a:solidFill>
                <a:srgbClr val="FF0000"/>
              </a:solidFill>
              <a:latin typeface="Arial" panose="020B0604020202020204" pitchFamily="34" charset="0"/>
              <a:ea typeface="Arial Unicode MS" panose="020B0604020202020204" pitchFamily="50" charset="-128"/>
              <a:cs typeface="Arial" panose="020B0604020202020204" pitchFamily="34" charset="0"/>
            </a:endParaRPr>
          </a:p>
        </p:txBody>
      </p:sp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6385101" y="5433659"/>
          <a:ext cx="1494912" cy="13207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0" imgW="1893600" imgH="1672560" progId="PBrush">
                  <p:embed/>
                </p:oleObj>
              </mc:Choice>
              <mc:Fallback>
                <p:oleObj name="Bitmap Image" r:id="rId10" imgW="1893600" imgH="1672560" progId="PBrush">
                  <p:embed/>
                  <p:pic>
                    <p:nvPicPr>
                      <p:cNvPr id="3" name="オブジェクト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85101" y="5433659"/>
                        <a:ext cx="1494912" cy="13207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図 2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676" y="5419408"/>
            <a:ext cx="641670" cy="819276"/>
          </a:xfrm>
          <a:prstGeom prst="rect">
            <a:avLst/>
          </a:prstGeom>
        </p:spPr>
      </p:pic>
      <p:sp>
        <p:nvSpPr>
          <p:cNvPr id="33" name="正方形/長方形 32"/>
          <p:cNvSpPr/>
          <p:nvPr/>
        </p:nvSpPr>
        <p:spPr>
          <a:xfrm>
            <a:off x="7795223" y="2076868"/>
            <a:ext cx="10141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A. Kato</a:t>
            </a:r>
            <a:endParaRPr lang="en-US" altLang="ja-JP" dirty="0"/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369" y="3325809"/>
            <a:ext cx="634872" cy="6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正方形/長方形 38"/>
          <p:cNvSpPr/>
          <p:nvPr/>
        </p:nvSpPr>
        <p:spPr>
          <a:xfrm>
            <a:off x="322167" y="2772620"/>
            <a:ext cx="2339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Quantum information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469245" y="3121920"/>
          <a:ext cx="1612890" cy="14358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14" imgW="3051720" imgH="2716560" progId="PBrush">
                  <p:embed/>
                </p:oleObj>
              </mc:Choice>
              <mc:Fallback>
                <p:oleObj name="Bitmap Image" r:id="rId14" imgW="3051720" imgH="2716560" progId="PBrush">
                  <p:embed/>
                  <p:pic>
                    <p:nvPicPr>
                      <p:cNvPr id="5" name="オブジェクト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9245" y="3121920"/>
                        <a:ext cx="1612890" cy="14358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" name="図 5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004931" y="3373819"/>
            <a:ext cx="1867042" cy="1095912"/>
          </a:xfrm>
          <a:prstGeom prst="rect">
            <a:avLst/>
          </a:prstGeom>
        </p:spPr>
      </p:pic>
      <p:sp>
        <p:nvSpPr>
          <p:cNvPr id="52" name="正方形/長方形 51"/>
          <p:cNvSpPr/>
          <p:nvPr/>
        </p:nvSpPr>
        <p:spPr>
          <a:xfrm>
            <a:off x="3137442" y="2871315"/>
            <a:ext cx="2172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Exciton coupled ET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53" name="正方形/長方形 52"/>
          <p:cNvSpPr/>
          <p:nvPr/>
        </p:nvSpPr>
        <p:spPr>
          <a:xfrm>
            <a:off x="4800055" y="4060841"/>
            <a:ext cx="11860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/>
              <a:t>Sakamoto</a:t>
            </a:r>
            <a:endParaRPr lang="ja-JP" altLang="en-US" sz="1600" dirty="0"/>
          </a:p>
        </p:txBody>
      </p:sp>
      <p:pic>
        <p:nvPicPr>
          <p:cNvPr id="54" name="図 5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726" y="3266545"/>
            <a:ext cx="622421" cy="741972"/>
          </a:xfrm>
          <a:prstGeom prst="rect">
            <a:avLst/>
          </a:prstGeom>
        </p:spPr>
      </p:pic>
      <p:sp>
        <p:nvSpPr>
          <p:cNvPr id="55" name="正方形/長方形 54"/>
          <p:cNvSpPr/>
          <p:nvPr/>
        </p:nvSpPr>
        <p:spPr>
          <a:xfrm>
            <a:off x="2034542" y="4037859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Dijkstra</a:t>
            </a:r>
            <a:endParaRPr lang="ja-JP" altLang="en-US" dirty="0"/>
          </a:p>
        </p:txBody>
      </p:sp>
      <p:sp>
        <p:nvSpPr>
          <p:cNvPr id="57" name="正方形/長方形 56"/>
          <p:cNvSpPr/>
          <p:nvPr/>
        </p:nvSpPr>
        <p:spPr>
          <a:xfrm>
            <a:off x="6027134" y="2888488"/>
            <a:ext cx="2198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Conical intersection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58" name="図 5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8901" y="3233702"/>
            <a:ext cx="504272" cy="742006"/>
          </a:xfrm>
          <a:prstGeom prst="rect">
            <a:avLst/>
          </a:prstGeom>
        </p:spPr>
      </p:pic>
      <p:sp>
        <p:nvSpPr>
          <p:cNvPr id="59" name="正方形/長方形 58"/>
          <p:cNvSpPr/>
          <p:nvPr/>
        </p:nvSpPr>
        <p:spPr>
          <a:xfrm>
            <a:off x="8382259" y="4004424"/>
            <a:ext cx="8543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/>
              <a:t>Ikeda</a:t>
            </a:r>
            <a:endParaRPr lang="ja-JP" altLang="en-US" sz="1600" dirty="0"/>
          </a:p>
        </p:txBody>
      </p:sp>
      <p:sp>
        <p:nvSpPr>
          <p:cNvPr id="41" name="正方形/長方形 40"/>
          <p:cNvSpPr/>
          <p:nvPr/>
        </p:nvSpPr>
        <p:spPr>
          <a:xfrm>
            <a:off x="2105141" y="2103894"/>
            <a:ext cx="8675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Ishizaki</a:t>
            </a:r>
            <a:endParaRPr lang="ja-JP" altLang="en-US" sz="1600" dirty="0"/>
          </a:p>
        </p:txBody>
      </p:sp>
      <p:pic>
        <p:nvPicPr>
          <p:cNvPr id="42" name="図 4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639" y="1124046"/>
            <a:ext cx="839173" cy="857372"/>
          </a:xfrm>
          <a:prstGeom prst="rect">
            <a:avLst/>
          </a:prstGeom>
        </p:spPr>
      </p:pic>
      <p:pic>
        <p:nvPicPr>
          <p:cNvPr id="46" name="Picture 9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201" y="3870169"/>
            <a:ext cx="925795" cy="856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正方形/長方形 47"/>
          <p:cNvSpPr/>
          <p:nvPr/>
        </p:nvSpPr>
        <p:spPr>
          <a:xfrm>
            <a:off x="270005" y="4769267"/>
            <a:ext cx="1877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Electron transfer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49" name="Picture 4" descr="C:\Users\tanimura\Desktop\JCP谷村\BO+Drude_FIGS\Fig1.eps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87" y="5176311"/>
            <a:ext cx="1679090" cy="1593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417" y="4976459"/>
            <a:ext cx="51435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0" name="正方形/長方形 59"/>
          <p:cNvSpPr/>
          <p:nvPr/>
        </p:nvSpPr>
        <p:spPr>
          <a:xfrm>
            <a:off x="1864263" y="6066289"/>
            <a:ext cx="13754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M. Tanaka</a:t>
            </a:r>
            <a:endParaRPr lang="en-US" altLang="ja-JP" dirty="0"/>
          </a:p>
        </p:txBody>
      </p:sp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324" y="1265135"/>
            <a:ext cx="719889" cy="1002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" name="Picture 292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348" y="1053813"/>
            <a:ext cx="717430" cy="604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" name="図 6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86766" y="1190584"/>
            <a:ext cx="664271" cy="785047"/>
          </a:xfrm>
          <a:prstGeom prst="rect">
            <a:avLst/>
          </a:prstGeom>
        </p:spPr>
      </p:pic>
      <p:sp>
        <p:nvSpPr>
          <p:cNvPr id="65" name="正方形/長方形 64"/>
          <p:cNvSpPr/>
          <p:nvPr/>
        </p:nvSpPr>
        <p:spPr>
          <a:xfrm>
            <a:off x="594240" y="160869"/>
            <a:ext cx="530598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/>
              <a:t>Some applications</a:t>
            </a:r>
            <a:br>
              <a:rPr lang="ja-JP" altLang="ja-JP" dirty="0"/>
            </a:br>
            <a:endParaRPr lang="ja-JP" altLang="en-US" dirty="0"/>
          </a:p>
        </p:txBody>
      </p:sp>
      <p:sp>
        <p:nvSpPr>
          <p:cNvPr id="66" name="正方形/長方形 65"/>
          <p:cNvSpPr/>
          <p:nvPr/>
        </p:nvSpPr>
        <p:spPr>
          <a:xfrm>
            <a:off x="406767" y="719555"/>
            <a:ext cx="19030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2D spectroscopy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82" name="video_wavepacket_ci1_d-1.5">
            <a:hlinkClick r:id="" action="ppaction://media"/>
            <a:extLst>
              <a:ext uri="{FF2B5EF4-FFF2-40B4-BE49-F238E27FC236}">
                <a16:creationId xmlns:a16="http://schemas.microsoft.com/office/drawing/2014/main" id="{01FDAD0D-DE4F-41E6-A468-0CBCFD9291A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7443918" y="3789040"/>
            <a:ext cx="992548" cy="992548"/>
          </a:xfrm>
          <a:prstGeom prst="rect">
            <a:avLst/>
          </a:prstGeom>
        </p:spPr>
      </p:pic>
      <p:pic>
        <p:nvPicPr>
          <p:cNvPr id="45" name="図 44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6171222" y="3277359"/>
            <a:ext cx="1436465" cy="1489799"/>
          </a:xfrm>
          <a:prstGeom prst="rect">
            <a:avLst/>
          </a:prstGeom>
        </p:spPr>
      </p:pic>
      <p:pic>
        <p:nvPicPr>
          <p:cNvPr id="202757" name="Picture 5">
            <a:extLst>
              <a:ext uri="{FF2B5EF4-FFF2-40B4-BE49-F238E27FC236}">
                <a16:creationId xmlns:a16="http://schemas.microsoft.com/office/drawing/2014/main" id="{49CEE01A-FF9B-4105-8BB8-783F47E5A6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103" y="82098"/>
            <a:ext cx="741500" cy="55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110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67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1B4EB4-C452-23C3-4CA0-BA3C50A535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396552" y="-19482"/>
            <a:ext cx="9214792" cy="3170783"/>
          </a:xfrm>
        </p:spPr>
        <p:txBody>
          <a:bodyPr>
            <a:normAutofit/>
          </a:bodyPr>
          <a:lstStyle/>
          <a:p>
            <a:r>
              <a:rPr kumimoji="1" lang="en-US" altLang="ja-JP" sz="3600" dirty="0">
                <a:solidFill>
                  <a:srgbClr val="0C0597"/>
                </a:solidFill>
                <a:latin typeface="Arial Black" panose="020B0A04020102020204" pitchFamily="34" charset="0"/>
              </a:rPr>
              <a:t>Low-Temperature Quantum </a:t>
            </a:r>
            <a:br>
              <a:rPr kumimoji="1" lang="en-US" altLang="ja-JP" sz="3600" dirty="0">
                <a:solidFill>
                  <a:srgbClr val="0C0597"/>
                </a:solidFill>
                <a:latin typeface="Arial Black" panose="020B0A04020102020204" pitchFamily="34" charset="0"/>
              </a:rPr>
            </a:br>
            <a:r>
              <a:rPr kumimoji="1" lang="en-US" altLang="ja-JP" sz="3600" dirty="0">
                <a:solidFill>
                  <a:srgbClr val="0C0597"/>
                </a:solidFill>
                <a:latin typeface="Arial Black" panose="020B0A04020102020204" pitchFamily="34" charset="0"/>
              </a:rPr>
              <a:t>Fokker-Planck </a:t>
            </a:r>
            <a:r>
              <a:rPr kumimoji="1" lang="en-US" altLang="ja-JP" sz="3600" dirty="0" err="1">
                <a:solidFill>
                  <a:srgbClr val="0C0597"/>
                </a:solidFill>
                <a:latin typeface="Arial Black" panose="020B0A04020102020204" pitchFamily="34" charset="0"/>
              </a:rPr>
              <a:t>Eqs</a:t>
            </a:r>
            <a:r>
              <a:rPr kumimoji="1" lang="en-US" altLang="ja-JP" sz="3600" dirty="0">
                <a:solidFill>
                  <a:srgbClr val="0C0597"/>
                </a:solidFill>
                <a:latin typeface="Arial Black" panose="020B0A04020102020204" pitchFamily="34" charset="0"/>
              </a:rPr>
              <a:t>.</a:t>
            </a:r>
            <a:endParaRPr kumimoji="1" lang="ja-JP" altLang="en-US" sz="3600" dirty="0">
              <a:solidFill>
                <a:srgbClr val="0C0597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C9C1D0B-5B57-BB1A-89C3-BE390302DE9C}"/>
              </a:ext>
            </a:extLst>
          </p:cNvPr>
          <p:cNvSpPr txBox="1"/>
          <p:nvPr/>
        </p:nvSpPr>
        <p:spPr>
          <a:xfrm>
            <a:off x="467544" y="6237312"/>
            <a:ext cx="54809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0066FF"/>
                </a:solidFill>
              </a:rPr>
              <a:t>http://theochem.kuchem.kyoto-u.ac.jp/ISSP2023.zip</a:t>
            </a:r>
            <a:endParaRPr kumimoji="1" lang="ja-JP" altLang="en-US" dirty="0">
              <a:solidFill>
                <a:srgbClr val="0066FF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F9D2055-2CCF-202C-8B44-DCC8C20C5653}"/>
              </a:ext>
            </a:extLst>
          </p:cNvPr>
          <p:cNvSpPr txBox="1"/>
          <p:nvPr/>
        </p:nvSpPr>
        <p:spPr>
          <a:xfrm>
            <a:off x="323528" y="5393200"/>
            <a:ext cx="80986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000" dirty="0">
                <a:hlinkClick r:id="rId2"/>
              </a:rPr>
              <a:t>Lecture note on reduced hierarchical equations of motion: Theory  </a:t>
            </a:r>
            <a:endParaRPr lang="en-US" altLang="ja-JP" sz="2000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DB02D22-89B8-3810-877D-A37A11537B87}"/>
              </a:ext>
            </a:extLst>
          </p:cNvPr>
          <p:cNvSpPr txBox="1"/>
          <p:nvPr/>
        </p:nvSpPr>
        <p:spPr>
          <a:xfrm>
            <a:off x="374380" y="5793310"/>
            <a:ext cx="851960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2000" dirty="0">
                <a:hlinkClick r:id="rId3"/>
              </a:rPr>
              <a:t>Lecture note on reduced hierarchical equations of motion: Applications   </a:t>
            </a:r>
            <a:endParaRPr lang="en-US" altLang="ja-JP" sz="2000" dirty="0"/>
          </a:p>
        </p:txBody>
      </p:sp>
      <p:graphicFrame>
        <p:nvGraphicFramePr>
          <p:cNvPr id="8" name="Object 2">
            <a:extLst>
              <a:ext uri="{FF2B5EF4-FFF2-40B4-BE49-F238E27FC236}">
                <a16:creationId xmlns:a16="http://schemas.microsoft.com/office/drawing/2014/main" id="{787241C9-35ED-49E2-989D-0C046A61E7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0379717"/>
              </p:ext>
            </p:extLst>
          </p:nvPr>
        </p:nvGraphicFramePr>
        <p:xfrm>
          <a:off x="3051175" y="3605213"/>
          <a:ext cx="24130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12720" imgH="952200" progId="Equation.DSMT4">
                  <p:embed/>
                </p:oleObj>
              </mc:Choice>
              <mc:Fallback>
                <p:oleObj name="Equation" r:id="rId4" imgW="2412720" imgH="952200" progId="Equation.DSMT4">
                  <p:embed/>
                  <p:pic>
                    <p:nvPicPr>
                      <p:cNvPr id="8" name="Object 2">
                        <a:extLst>
                          <a:ext uri="{FF2B5EF4-FFF2-40B4-BE49-F238E27FC236}">
                            <a16:creationId xmlns:a16="http://schemas.microsoft.com/office/drawing/2014/main" id="{787241C9-35ED-49E2-989D-0C046A61E76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1175" y="3605213"/>
                        <a:ext cx="24130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C2BAC8D-EAC1-44E6-8DBD-010C73B5BC13}"/>
              </a:ext>
            </a:extLst>
          </p:cNvPr>
          <p:cNvSpPr txBox="1"/>
          <p:nvPr/>
        </p:nvSpPr>
        <p:spPr>
          <a:xfrm>
            <a:off x="1907704" y="2694305"/>
            <a:ext cx="46985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2800" dirty="0">
                <a:solidFill>
                  <a:srgbClr val="0066FF"/>
                </a:solidFill>
              </a:rPr>
              <a:t>Ohmic Spectral distribution</a:t>
            </a:r>
            <a:endParaRPr lang="en-US" sz="28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818AB79-2DAE-4A94-970D-42C032C995FF}"/>
              </a:ext>
            </a:extLst>
          </p:cNvPr>
          <p:cNvSpPr txBox="1"/>
          <p:nvPr/>
        </p:nvSpPr>
        <p:spPr>
          <a:xfrm>
            <a:off x="1259632" y="4817256"/>
            <a:ext cx="68407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1800" dirty="0">
                <a:solidFill>
                  <a:srgbClr val="0C0597"/>
                </a:solidFill>
                <a:latin typeface="Arial Black" panose="020B0A04020102020204" pitchFamily="34" charset="0"/>
              </a:rPr>
              <a:t>Non-Markovian effects are purely quantum origin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4633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303263" y="0"/>
            <a:ext cx="8229600" cy="1143000"/>
          </a:xfrm>
        </p:spPr>
        <p:txBody>
          <a:bodyPr/>
          <a:lstStyle/>
          <a:p>
            <a:pPr algn="l"/>
            <a:r>
              <a:rPr kumimoji="1" lang="en-US" altLang="ja-JP" dirty="0"/>
              <a:t>   </a:t>
            </a:r>
            <a:r>
              <a:rPr kumimoji="1" lang="en-US" altLang="ja-JP" sz="4000" dirty="0">
                <a:solidFill>
                  <a:srgbClr val="C00000"/>
                </a:solidFill>
              </a:rPr>
              <a:t>Wigner </a:t>
            </a:r>
            <a:r>
              <a:rPr lang="en-US" altLang="ja-JP" sz="4000" dirty="0">
                <a:solidFill>
                  <a:srgbClr val="C00000"/>
                </a:solidFill>
              </a:rPr>
              <a:t>distribution function</a:t>
            </a:r>
            <a:endParaRPr kumimoji="1" lang="ja-JP" altLang="en-US" sz="4000" dirty="0">
              <a:solidFill>
                <a:srgbClr val="C00000"/>
              </a:solidFill>
            </a:endParaRPr>
          </a:p>
        </p:txBody>
      </p:sp>
      <p:pic>
        <p:nvPicPr>
          <p:cNvPr id="3481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954" y="1606866"/>
            <a:ext cx="3500462" cy="1816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81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875" y="4227725"/>
            <a:ext cx="3929090" cy="1984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555784" y="1175364"/>
            <a:ext cx="75612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ja-JP" sz="2400" dirty="0">
                <a:solidFill>
                  <a:schemeClr val="accent1">
                    <a:lumMod val="75000"/>
                  </a:schemeClr>
                </a:solidFill>
                <a:latin typeface="Arial Unicode MS"/>
                <a:ea typeface="Arial Unicode MS"/>
                <a:cs typeface="Arial Unicode MS"/>
              </a:rPr>
              <a:t>Density matrix elements</a:t>
            </a:r>
            <a:endParaRPr kumimoji="0" lang="de-DE" altLang="ja-JP" sz="2400" dirty="0">
              <a:solidFill>
                <a:schemeClr val="accent1">
                  <a:lumMod val="75000"/>
                </a:schemeClr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85921" y="3603533"/>
            <a:ext cx="25962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de-DE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Wigner </a:t>
            </a:r>
            <a:r>
              <a:rPr kumimoji="0" lang="en-US" altLang="ja-JP" sz="2400" dirty="0">
                <a:solidFill>
                  <a:srgbClr val="C00000"/>
                </a:solidFill>
                <a:latin typeface="Arial Unicode MS"/>
                <a:ea typeface="Arial Unicode MS"/>
                <a:cs typeface="Arial Unicode MS"/>
              </a:rPr>
              <a:t>functions</a:t>
            </a:r>
            <a:endParaRPr kumimoji="0" lang="de-DE" altLang="ja-JP" sz="2400" dirty="0">
              <a:solidFill>
                <a:srgbClr val="C00000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4757814" y="1863753"/>
            <a:ext cx="47031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B0F0"/>
                </a:solidFill>
                <a:ea typeface="Arial Unicode MS" panose="020B0604020202020204" pitchFamily="50" charset="-128"/>
              </a:rPr>
              <a:t>Complex functions 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dirty="0">
                <a:solidFill>
                  <a:srgbClr val="C00000"/>
                </a:solidFill>
                <a:ea typeface="Arial Unicode MS" panose="020B0604020202020204" pitchFamily="50" charset="-128"/>
              </a:rPr>
              <a:t>real in diagonal </a:t>
            </a:r>
            <a:r>
              <a:rPr lang="en-US" altLang="ja-JP" dirty="0" err="1">
                <a:solidFill>
                  <a:srgbClr val="C00000"/>
                </a:solidFill>
                <a:ea typeface="Arial Unicode MS" panose="020B0604020202020204" pitchFamily="50" charset="-128"/>
              </a:rPr>
              <a:t>direc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.)</a:t>
            </a:r>
          </a:p>
          <a:p>
            <a:r>
              <a:rPr lang="en-US" altLang="ja-JP" dirty="0">
                <a:solidFill>
                  <a:srgbClr val="7030A0"/>
                </a:solidFill>
                <a:ea typeface="Arial Unicode MS" panose="020B0604020202020204" pitchFamily="50" charset="-128"/>
              </a:rPr>
              <a:t>Spread out for weak damping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Hard to set boundary condition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4744965" y="4543959"/>
            <a:ext cx="448071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Real functions 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(cf. </a:t>
            </a:r>
            <a:r>
              <a:rPr lang="en-US" altLang="ja-JP" dirty="0">
                <a:solidFill>
                  <a:srgbClr val="00B050"/>
                </a:solidFill>
                <a:ea typeface="Arial Unicode MS" panose="020B0604020202020204" pitchFamily="50" charset="-128"/>
              </a:rPr>
              <a:t>classical distributions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)</a:t>
            </a:r>
          </a:p>
          <a:p>
            <a:r>
              <a:rPr lang="en-US" altLang="ja-JP" dirty="0">
                <a:solidFill>
                  <a:srgbClr val="7030A0"/>
                </a:solidFill>
                <a:ea typeface="Arial Unicode MS" panose="020B0604020202020204" pitchFamily="50" charset="-128"/>
              </a:rPr>
              <a:t>Wave packets are localized</a:t>
            </a:r>
          </a:p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Periodical, open boundary conditions, etc</a:t>
            </a:r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.</a:t>
            </a:r>
          </a:p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9014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5126966"/>
              </p:ext>
            </p:extLst>
          </p:nvPr>
        </p:nvGraphicFramePr>
        <p:xfrm>
          <a:off x="4504439" y="1176167"/>
          <a:ext cx="134461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46040" imgH="444240" progId="Equation.DSMT4">
                  <p:embed/>
                </p:oleObj>
              </mc:Choice>
              <mc:Fallback>
                <p:oleObj name="Equation" r:id="rId4" imgW="1346040" imgH="444240" progId="Equation.DSMT4">
                  <p:embed/>
                  <p:pic>
                    <p:nvPicPr>
                      <p:cNvPr id="39014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4439" y="1176167"/>
                        <a:ext cx="1344613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9238107"/>
              </p:ext>
            </p:extLst>
          </p:nvPr>
        </p:nvGraphicFramePr>
        <p:xfrm>
          <a:off x="3436251" y="3480528"/>
          <a:ext cx="5394325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397480" imgH="749160" progId="Equation.DSMT4">
                  <p:embed/>
                </p:oleObj>
              </mc:Choice>
              <mc:Fallback>
                <p:oleObj name="Equation" r:id="rId6" imgW="5397480" imgH="749160" progId="Equation.DSMT4">
                  <p:embed/>
                  <p:pic>
                    <p:nvPicPr>
                      <p:cNvPr id="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6251" y="3480528"/>
                        <a:ext cx="5394325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49124" name="Picture 96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233619"/>
            <a:ext cx="975085" cy="1141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Line 14">
            <a:extLst>
              <a:ext uri="{FF2B5EF4-FFF2-40B4-BE49-F238E27FC236}">
                <a16:creationId xmlns:a16="http://schemas.microsoft.com/office/drawing/2014/main" id="{6BDF9E72-6C0D-25BE-F965-60AECF9685F2}"/>
              </a:ext>
            </a:extLst>
          </p:cNvPr>
          <p:cNvSpPr>
            <a:spLocks noChangeShapeType="1"/>
          </p:cNvSpPr>
          <p:nvPr/>
        </p:nvSpPr>
        <p:spPr bwMode="auto">
          <a:xfrm>
            <a:off x="1547664" y="1988840"/>
            <a:ext cx="216024" cy="1152128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7" name="Line 14">
            <a:extLst>
              <a:ext uri="{FF2B5EF4-FFF2-40B4-BE49-F238E27FC236}">
                <a16:creationId xmlns:a16="http://schemas.microsoft.com/office/drawing/2014/main" id="{8F2DEF8D-2026-5CDD-93FB-F7951F9674E2}"/>
              </a:ext>
            </a:extLst>
          </p:cNvPr>
          <p:cNvSpPr>
            <a:spLocks noChangeShapeType="1"/>
          </p:cNvSpPr>
          <p:nvPr/>
        </p:nvSpPr>
        <p:spPr bwMode="auto">
          <a:xfrm>
            <a:off x="3385391" y="1847954"/>
            <a:ext cx="216024" cy="1152128"/>
          </a:xfrm>
          <a:prstGeom prst="line">
            <a:avLst/>
          </a:prstGeom>
          <a:noFill/>
          <a:ln w="50800" cap="rnd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C198D29A-3147-4A0F-B399-0659985CB71B}"/>
              </a:ext>
            </a:extLst>
          </p:cNvPr>
          <p:cNvCxnSpPr>
            <a:cxnSpLocks/>
          </p:cNvCxnSpPr>
          <p:nvPr/>
        </p:nvCxnSpPr>
        <p:spPr>
          <a:xfrm flipV="1">
            <a:off x="3011319" y="2287880"/>
            <a:ext cx="1031319" cy="93792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EC88902D-F881-4BAB-9B14-F10AF7CAEF69}"/>
              </a:ext>
            </a:extLst>
          </p:cNvPr>
          <p:cNvCxnSpPr>
            <a:cxnSpLocks/>
          </p:cNvCxnSpPr>
          <p:nvPr/>
        </p:nvCxnSpPr>
        <p:spPr>
          <a:xfrm flipV="1">
            <a:off x="1126266" y="2527982"/>
            <a:ext cx="1031319" cy="93792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98E0B1F2-C461-4772-9461-B71A3F1A46A1}"/>
              </a:ext>
            </a:extLst>
          </p:cNvPr>
          <p:cNvCxnSpPr>
            <a:cxnSpLocks/>
          </p:cNvCxnSpPr>
          <p:nvPr/>
        </p:nvCxnSpPr>
        <p:spPr>
          <a:xfrm flipV="1">
            <a:off x="2791661" y="1882566"/>
            <a:ext cx="1080120" cy="82643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FDDE5042-E062-4125-8EB3-3C493D78E366}"/>
              </a:ext>
            </a:extLst>
          </p:cNvPr>
          <p:cNvCxnSpPr>
            <a:cxnSpLocks/>
          </p:cNvCxnSpPr>
          <p:nvPr/>
        </p:nvCxnSpPr>
        <p:spPr>
          <a:xfrm flipV="1">
            <a:off x="2921044" y="4839678"/>
            <a:ext cx="651888" cy="641660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1FC69673-2F28-4477-B331-E3C2C5BA8A26}"/>
              </a:ext>
            </a:extLst>
          </p:cNvPr>
          <p:cNvSpPr txBox="1"/>
          <p:nvPr/>
        </p:nvSpPr>
        <p:spPr>
          <a:xfrm>
            <a:off x="2249653" y="5551236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rgbClr val="C00000"/>
                </a:solidFill>
              </a:rPr>
              <a:t>p</a:t>
            </a:r>
            <a:endParaRPr kumimoji="1" lang="ja-JP" altLang="en-US" sz="2000" b="1" i="1" dirty="0">
              <a:solidFill>
                <a:srgbClr val="C00000"/>
              </a:solidFill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2499BE22-CAA1-4A56-A87E-30D8DBF412C1}"/>
              </a:ext>
            </a:extLst>
          </p:cNvPr>
          <p:cNvSpPr txBox="1"/>
          <p:nvPr/>
        </p:nvSpPr>
        <p:spPr>
          <a:xfrm>
            <a:off x="1054594" y="5746527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393E0081-8D01-473B-AFCE-DE11BDDE8888}"/>
              </a:ext>
            </a:extLst>
          </p:cNvPr>
          <p:cNvSpPr txBox="1"/>
          <p:nvPr/>
        </p:nvSpPr>
        <p:spPr>
          <a:xfrm>
            <a:off x="955386" y="2955520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3B27F40-E647-43FA-8B0A-32650D46B311}"/>
              </a:ext>
            </a:extLst>
          </p:cNvPr>
          <p:cNvSpPr txBox="1"/>
          <p:nvPr/>
        </p:nvSpPr>
        <p:spPr>
          <a:xfrm>
            <a:off x="2052031" y="2785390"/>
            <a:ext cx="402674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q'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E50997B8-C6A6-4DC7-8806-C9C43492F566}"/>
              </a:ext>
            </a:extLst>
          </p:cNvPr>
          <p:cNvSpPr txBox="1"/>
          <p:nvPr/>
        </p:nvSpPr>
        <p:spPr>
          <a:xfrm>
            <a:off x="2840439" y="3024591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21B4531B-A38E-44AB-8F9D-AF8795F41260}"/>
              </a:ext>
            </a:extLst>
          </p:cNvPr>
          <p:cNvSpPr txBox="1"/>
          <p:nvPr/>
        </p:nvSpPr>
        <p:spPr>
          <a:xfrm>
            <a:off x="4002435" y="2810660"/>
            <a:ext cx="402674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q'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B8763EA5-D05A-4DC7-A484-298EDC5A5680}"/>
              </a:ext>
            </a:extLst>
          </p:cNvPr>
          <p:cNvCxnSpPr>
            <a:cxnSpLocks/>
          </p:cNvCxnSpPr>
          <p:nvPr/>
        </p:nvCxnSpPr>
        <p:spPr>
          <a:xfrm flipV="1">
            <a:off x="3141515" y="2851982"/>
            <a:ext cx="1080120" cy="82643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D3CFF2E3-0B54-4F19-8F9E-3E14C95BC327}"/>
              </a:ext>
            </a:extLst>
          </p:cNvPr>
          <p:cNvSpPr txBox="1"/>
          <p:nvPr/>
        </p:nvSpPr>
        <p:spPr>
          <a:xfrm>
            <a:off x="3120090" y="5712504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q</a:t>
            </a:r>
            <a:endParaRPr kumimoji="1" lang="ja-JP" altLang="en-US" sz="20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D79F97AE-5B5C-4302-8FC1-016B5F11586D}"/>
              </a:ext>
            </a:extLst>
          </p:cNvPr>
          <p:cNvSpPr txBox="1"/>
          <p:nvPr/>
        </p:nvSpPr>
        <p:spPr>
          <a:xfrm>
            <a:off x="4329455" y="5610464"/>
            <a:ext cx="34176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2000" b="1" i="1" dirty="0">
                <a:solidFill>
                  <a:srgbClr val="C00000"/>
                </a:solidFill>
              </a:rPr>
              <a:t>p</a:t>
            </a:r>
            <a:endParaRPr kumimoji="1" lang="ja-JP" altLang="en-US" sz="2000" b="1" i="1" dirty="0">
              <a:solidFill>
                <a:srgbClr val="C00000"/>
              </a:solidFill>
            </a:endParaRPr>
          </a:p>
        </p:txBody>
      </p:sp>
      <p:cxnSp>
        <p:nvCxnSpPr>
          <p:cNvPr id="26" name="直線矢印コネクタ 25">
            <a:extLst>
              <a:ext uri="{FF2B5EF4-FFF2-40B4-BE49-F238E27FC236}">
                <a16:creationId xmlns:a16="http://schemas.microsoft.com/office/drawing/2014/main" id="{7F05BB83-01B4-4FC4-9E40-9F18BA1338E6}"/>
              </a:ext>
            </a:extLst>
          </p:cNvPr>
          <p:cNvCxnSpPr>
            <a:cxnSpLocks/>
          </p:cNvCxnSpPr>
          <p:nvPr/>
        </p:nvCxnSpPr>
        <p:spPr>
          <a:xfrm flipV="1">
            <a:off x="4047866" y="5371853"/>
            <a:ext cx="552238" cy="701636"/>
          </a:xfrm>
          <a:prstGeom prst="straightConnector1">
            <a:avLst/>
          </a:prstGeom>
          <a:ln w="28575">
            <a:solidFill>
              <a:srgbClr val="00B05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B64DB2BC-31EF-4BFE-91C3-0A441744E001}"/>
              </a:ext>
            </a:extLst>
          </p:cNvPr>
          <p:cNvCxnSpPr>
            <a:cxnSpLocks/>
          </p:cNvCxnSpPr>
          <p:nvPr/>
        </p:nvCxnSpPr>
        <p:spPr>
          <a:xfrm flipV="1">
            <a:off x="3532206" y="4977446"/>
            <a:ext cx="356224" cy="368414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矢印コネクタ 44">
            <a:extLst>
              <a:ext uri="{FF2B5EF4-FFF2-40B4-BE49-F238E27FC236}">
                <a16:creationId xmlns:a16="http://schemas.microsoft.com/office/drawing/2014/main" id="{AFECE00E-6621-467A-9338-79E64D3C8367}"/>
              </a:ext>
            </a:extLst>
          </p:cNvPr>
          <p:cNvCxnSpPr>
            <a:cxnSpLocks/>
          </p:cNvCxnSpPr>
          <p:nvPr/>
        </p:nvCxnSpPr>
        <p:spPr>
          <a:xfrm>
            <a:off x="3532206" y="5042514"/>
            <a:ext cx="444549" cy="303346"/>
          </a:xfrm>
          <a:prstGeom prst="straightConnector1">
            <a:avLst/>
          </a:prstGeom>
          <a:ln w="28575">
            <a:solidFill>
              <a:srgbClr val="FF00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矢印コネクタ 48">
            <a:extLst>
              <a:ext uri="{FF2B5EF4-FFF2-40B4-BE49-F238E27FC236}">
                <a16:creationId xmlns:a16="http://schemas.microsoft.com/office/drawing/2014/main" id="{1E3A41AF-A644-4ADA-81EF-18D21141A40C}"/>
              </a:ext>
            </a:extLst>
          </p:cNvPr>
          <p:cNvCxnSpPr>
            <a:cxnSpLocks/>
          </p:cNvCxnSpPr>
          <p:nvPr/>
        </p:nvCxnSpPr>
        <p:spPr>
          <a:xfrm>
            <a:off x="1553920" y="5068507"/>
            <a:ext cx="444549" cy="303346"/>
          </a:xfrm>
          <a:prstGeom prst="straightConnector1">
            <a:avLst/>
          </a:prstGeom>
          <a:ln w="28575">
            <a:solidFill>
              <a:srgbClr val="FF00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矢印コネクタ 49">
            <a:extLst>
              <a:ext uri="{FF2B5EF4-FFF2-40B4-BE49-F238E27FC236}">
                <a16:creationId xmlns:a16="http://schemas.microsoft.com/office/drawing/2014/main" id="{432337DB-9742-4C82-91F8-C1B47C2943E7}"/>
              </a:ext>
            </a:extLst>
          </p:cNvPr>
          <p:cNvCxnSpPr>
            <a:cxnSpLocks/>
          </p:cNvCxnSpPr>
          <p:nvPr/>
        </p:nvCxnSpPr>
        <p:spPr>
          <a:xfrm flipV="1">
            <a:off x="1660904" y="5068507"/>
            <a:ext cx="244305" cy="309887"/>
          </a:xfrm>
          <a:prstGeom prst="straightConnector1">
            <a:avLst/>
          </a:prstGeom>
          <a:ln w="28575">
            <a:solidFill>
              <a:srgbClr val="FFFF00"/>
            </a:solidFill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平行四辺形 45">
            <a:extLst>
              <a:ext uri="{FF2B5EF4-FFF2-40B4-BE49-F238E27FC236}">
                <a16:creationId xmlns:a16="http://schemas.microsoft.com/office/drawing/2014/main" id="{CF97E3C5-B6D9-4C20-8BA3-9FD7113FF3BC}"/>
              </a:ext>
            </a:extLst>
          </p:cNvPr>
          <p:cNvSpPr/>
          <p:nvPr/>
        </p:nvSpPr>
        <p:spPr>
          <a:xfrm rot="21336598" flipH="1">
            <a:off x="2850664" y="1902616"/>
            <a:ext cx="1300277" cy="999497"/>
          </a:xfrm>
          <a:prstGeom prst="parallelogram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id="{5C50D0DD-799E-4B3B-A781-ED3CAEFA87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216" y="2637422"/>
            <a:ext cx="8835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C000"/>
                </a:solidFill>
                <a:latin typeface="Arial Unicode MS"/>
                <a:ea typeface="Arial Unicode MS"/>
                <a:cs typeface="Arial Unicode MS"/>
              </a:rPr>
              <a:t>phase</a:t>
            </a:r>
          </a:p>
        </p:txBody>
      </p:sp>
      <p:sp>
        <p:nvSpPr>
          <p:cNvPr id="34" name="Rectangle 9">
            <a:extLst>
              <a:ext uri="{FF2B5EF4-FFF2-40B4-BE49-F238E27FC236}">
                <a16:creationId xmlns:a16="http://schemas.microsoft.com/office/drawing/2014/main" id="{C58484E1-3912-44AC-B3ED-648E518ED4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7443" y="2415126"/>
            <a:ext cx="8835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C000"/>
                </a:solidFill>
                <a:latin typeface="Arial Unicode MS"/>
                <a:ea typeface="Arial Unicode MS"/>
                <a:cs typeface="Arial Unicode MS"/>
              </a:rPr>
              <a:t>phase</a:t>
            </a:r>
          </a:p>
        </p:txBody>
      </p:sp>
      <p:sp>
        <p:nvSpPr>
          <p:cNvPr id="43" name="Rectangle 9">
            <a:extLst>
              <a:ext uri="{FF2B5EF4-FFF2-40B4-BE49-F238E27FC236}">
                <a16:creationId xmlns:a16="http://schemas.microsoft.com/office/drawing/2014/main" id="{223D1621-DC28-41BF-8C92-F4D4D6632D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6508" y="5317555"/>
            <a:ext cx="8835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C000"/>
                </a:solidFill>
                <a:latin typeface="Arial Unicode MS"/>
                <a:ea typeface="Arial Unicode MS"/>
                <a:cs typeface="Arial Unicode MS"/>
              </a:rPr>
              <a:t>phase</a:t>
            </a:r>
          </a:p>
        </p:txBody>
      </p:sp>
      <p:sp>
        <p:nvSpPr>
          <p:cNvPr id="47" name="Rectangle 9">
            <a:extLst>
              <a:ext uri="{FF2B5EF4-FFF2-40B4-BE49-F238E27FC236}">
                <a16:creationId xmlns:a16="http://schemas.microsoft.com/office/drawing/2014/main" id="{6DED2B6A-9C59-4D43-B15E-633F7EF73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3989" y="5308332"/>
            <a:ext cx="8835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FFC000"/>
                </a:solidFill>
                <a:latin typeface="Arial Unicode MS"/>
                <a:ea typeface="Arial Unicode MS"/>
                <a:cs typeface="Arial Unicode MS"/>
              </a:rPr>
              <a:t>phase</a:t>
            </a:r>
          </a:p>
        </p:txBody>
      </p:sp>
    </p:spTree>
    <p:extLst>
      <p:ext uri="{BB962C8B-B14F-4D97-AF65-F5344CB8AC3E}">
        <p14:creationId xmlns:p14="http://schemas.microsoft.com/office/powerpoint/2010/main" val="386506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46" grpId="0" animBg="1"/>
      <p:bldP spid="33" grpId="0"/>
      <p:bldP spid="34" grpId="0"/>
      <p:bldP spid="43" grpId="0"/>
      <p:bldP spid="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-65962" y="-8639"/>
            <a:ext cx="8964488" cy="865187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de-DE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Brownian Hamiltonian (w. counter term)</a:t>
            </a:r>
            <a:endParaRPr lang="ja-JP" altLang="en-US" sz="36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15" name="Object 4">
            <a:extLst>
              <a:ext uri="{FF2B5EF4-FFF2-40B4-BE49-F238E27FC236}">
                <a16:creationId xmlns:a16="http://schemas.microsoft.com/office/drawing/2014/main" id="{314D4378-79F9-4909-A68B-DAD7D61F6E8F}"/>
              </a:ext>
            </a:extLst>
          </p:cNvPr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373311867"/>
              </p:ext>
            </p:extLst>
          </p:nvPr>
        </p:nvGraphicFramePr>
        <p:xfrm>
          <a:off x="1246121" y="609043"/>
          <a:ext cx="620077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60360" imgH="609480" progId="Equation.DSMT4">
                  <p:embed/>
                </p:oleObj>
              </mc:Choice>
              <mc:Fallback>
                <p:oleObj name="Equation" r:id="rId2" imgW="3060360" imgH="609480" progId="Equation.DSMT4">
                  <p:embed/>
                  <p:pic>
                    <p:nvPicPr>
                      <p:cNvPr id="348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6121" y="609043"/>
                        <a:ext cx="620077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7FD1AEED-09F3-4E26-A40E-4DC7ED51CE59}"/>
              </a:ext>
            </a:extLst>
          </p:cNvPr>
          <p:cNvSpPr/>
          <p:nvPr/>
        </p:nvSpPr>
        <p:spPr>
          <a:xfrm>
            <a:off x="3428021" y="606182"/>
            <a:ext cx="4018875" cy="1179308"/>
          </a:xfrm>
          <a:prstGeom prst="rect">
            <a:avLst/>
          </a:prstGeom>
          <a:solidFill>
            <a:srgbClr val="FF66CC">
              <a:alpha val="1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graphicFrame>
        <p:nvGraphicFramePr>
          <p:cNvPr id="2" name="Object 2">
            <a:extLst>
              <a:ext uri="{FF2B5EF4-FFF2-40B4-BE49-F238E27FC236}">
                <a16:creationId xmlns:a16="http://schemas.microsoft.com/office/drawing/2014/main" id="{F249BB84-9ABD-29BC-F895-1329D72E84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5973669"/>
              </p:ext>
            </p:extLst>
          </p:nvPr>
        </p:nvGraphicFramePr>
        <p:xfrm>
          <a:off x="1571942" y="2312280"/>
          <a:ext cx="2006280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06280" imgH="838080" progId="Equation.DSMT4">
                  <p:embed/>
                </p:oleObj>
              </mc:Choice>
              <mc:Fallback>
                <p:oleObj name="Equation" r:id="rId4" imgW="2006280" imgH="838080" progId="Equation.DSMT4">
                  <p:embed/>
                  <p:pic>
                    <p:nvPicPr>
                      <p:cNvPr id="32" name="Object 2">
                        <a:extLst>
                          <a:ext uri="{FF2B5EF4-FFF2-40B4-BE49-F238E27FC236}">
                            <a16:creationId xmlns:a16="http://schemas.microsoft.com/office/drawing/2014/main" id="{EAA8870A-4999-3548-4875-E847043AD75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942" y="2312280"/>
                        <a:ext cx="2006280" cy="838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8">
            <a:extLst>
              <a:ext uri="{FF2B5EF4-FFF2-40B4-BE49-F238E27FC236}">
                <a16:creationId xmlns:a16="http://schemas.microsoft.com/office/drawing/2014/main" id="{70AC196C-F3F0-DDA7-3586-FAA580C50D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3204002"/>
              </p:ext>
            </p:extLst>
          </p:nvPr>
        </p:nvGraphicFramePr>
        <p:xfrm>
          <a:off x="867636" y="4454160"/>
          <a:ext cx="63246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324480" imgH="888840" progId="Equation.DSMT4">
                  <p:embed/>
                </p:oleObj>
              </mc:Choice>
              <mc:Fallback>
                <p:oleObj name="Equation" r:id="rId6" imgW="6324480" imgH="888840" progId="Equation.DSMT4">
                  <p:embed/>
                  <p:pic>
                    <p:nvPicPr>
                      <p:cNvPr id="98" name="Object 8">
                        <a:extLst>
                          <a:ext uri="{FF2B5EF4-FFF2-40B4-BE49-F238E27FC236}">
                            <a16:creationId xmlns:a16="http://schemas.microsoft.com/office/drawing/2014/main" id="{9267A720-0B14-3933-2EF5-4874A4A6B55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7636" y="4454160"/>
                        <a:ext cx="6324600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>
            <a:extLst>
              <a:ext uri="{FF2B5EF4-FFF2-40B4-BE49-F238E27FC236}">
                <a16:creationId xmlns:a16="http://schemas.microsoft.com/office/drawing/2014/main" id="{0A81C1D5-855F-7E0F-2A8D-C3DE77B77B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7737507"/>
              </p:ext>
            </p:extLst>
          </p:nvPr>
        </p:nvGraphicFramePr>
        <p:xfrm>
          <a:off x="2685892" y="3036084"/>
          <a:ext cx="21717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171520" imgH="825480" progId="Equation.DSMT4">
                  <p:embed/>
                </p:oleObj>
              </mc:Choice>
              <mc:Fallback>
                <p:oleObj name="Equation" r:id="rId8" imgW="2171520" imgH="825480" progId="Equation.DSMT4">
                  <p:embed/>
                  <p:pic>
                    <p:nvPicPr>
                      <p:cNvPr id="99" name="Object 3">
                        <a:extLst>
                          <a:ext uri="{FF2B5EF4-FFF2-40B4-BE49-F238E27FC236}">
                            <a16:creationId xmlns:a16="http://schemas.microsoft.com/office/drawing/2014/main" id="{CAE49DBC-7499-160A-5ADA-D7475D70919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5892" y="3036084"/>
                        <a:ext cx="21717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21">
            <a:extLst>
              <a:ext uri="{FF2B5EF4-FFF2-40B4-BE49-F238E27FC236}">
                <a16:creationId xmlns:a16="http://schemas.microsoft.com/office/drawing/2014/main" id="{B2327EC9-A9AB-71A9-9A3A-DCCCC2F524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598" y="3153221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Dissipation:  </a:t>
            </a:r>
            <a:r>
              <a:rPr lang="en-US" altLang="ja-JP" sz="2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</a:p>
        </p:txBody>
      </p:sp>
      <p:sp>
        <p:nvSpPr>
          <p:cNvPr id="7" name="Rectangle 21">
            <a:extLst>
              <a:ext uri="{FF2B5EF4-FFF2-40B4-BE49-F238E27FC236}">
                <a16:creationId xmlns:a16="http://schemas.microsoft.com/office/drawing/2014/main" id="{795CAA27-72C5-A98B-F94B-95B527DF3E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197" y="3790379"/>
            <a:ext cx="75220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Fluctuation: (</a:t>
            </a:r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+ </a:t>
            </a:r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singularity) 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E8B8F4FC-BF3F-9B48-B9B4-7E1ADAD0C4E0}"/>
              </a:ext>
            </a:extLst>
          </p:cNvPr>
          <p:cNvCxnSpPr/>
          <p:nvPr/>
        </p:nvCxnSpPr>
        <p:spPr>
          <a:xfrm flipV="1">
            <a:off x="5071328" y="3480566"/>
            <a:ext cx="425729" cy="10906"/>
          </a:xfrm>
          <a:prstGeom prst="straightConnector1">
            <a:avLst/>
          </a:prstGeom>
          <a:ln w="476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21">
            <a:extLst>
              <a:ext uri="{FF2B5EF4-FFF2-40B4-BE49-F238E27FC236}">
                <a16:creationId xmlns:a16="http://schemas.microsoft.com/office/drawing/2014/main" id="{708B162C-1C8E-1B37-F1AA-0F9E92F548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9372" y="3232312"/>
            <a:ext cx="18453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en-US" altLang="ja-JP" sz="2400" dirty="0">
              <a:solidFill>
                <a:srgbClr val="0541EB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0" name="Rectangle 21">
            <a:extLst>
              <a:ext uri="{FF2B5EF4-FFF2-40B4-BE49-F238E27FC236}">
                <a16:creationId xmlns:a16="http://schemas.microsoft.com/office/drawing/2014/main" id="{58F4BEF0-D607-81FE-5674-ECA7C4E04C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556" y="1872389"/>
            <a:ext cx="61029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Ohmic bath (Markovian at high temp)</a:t>
            </a: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B5BD8DC-63EA-0480-1885-048272CE1375}"/>
              </a:ext>
            </a:extLst>
          </p:cNvPr>
          <p:cNvSpPr txBox="1"/>
          <p:nvPr/>
        </p:nvSpPr>
        <p:spPr>
          <a:xfrm>
            <a:off x="4843622" y="5438178"/>
            <a:ext cx="18453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</a:t>
            </a:r>
            <a:endParaRPr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DCE888B-7516-53A8-D38D-3033EEDFC91E}"/>
              </a:ext>
            </a:extLst>
          </p:cNvPr>
          <p:cNvSpPr txBox="1"/>
          <p:nvPr/>
        </p:nvSpPr>
        <p:spPr>
          <a:xfrm>
            <a:off x="2632010" y="5425061"/>
            <a:ext cx="45937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ja-JP" altLang="en-US" dirty="0"/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4281533E-75C3-C407-0BAD-EF64E57B3BD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28609" y="3501008"/>
            <a:ext cx="928050" cy="2752378"/>
          </a:xfrm>
          <a:prstGeom prst="rect">
            <a:avLst/>
          </a:prstGeom>
        </p:spPr>
      </p:pic>
      <p:sp>
        <p:nvSpPr>
          <p:cNvPr id="20" name="円/楕円 49">
            <a:extLst>
              <a:ext uri="{FF2B5EF4-FFF2-40B4-BE49-F238E27FC236}">
                <a16:creationId xmlns:a16="http://schemas.microsoft.com/office/drawing/2014/main" id="{A7A09263-FE78-EED9-7BDF-3161898A586A}"/>
              </a:ext>
            </a:extLst>
          </p:cNvPr>
          <p:cNvSpPr/>
          <p:nvPr/>
        </p:nvSpPr>
        <p:spPr>
          <a:xfrm>
            <a:off x="8244407" y="4578870"/>
            <a:ext cx="675165" cy="1447825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2" name="円/楕円 49">
            <a:extLst>
              <a:ext uri="{FF2B5EF4-FFF2-40B4-BE49-F238E27FC236}">
                <a16:creationId xmlns:a16="http://schemas.microsoft.com/office/drawing/2014/main" id="{20B3E52A-DB78-AC40-2EDC-B7E770D8CFDE}"/>
              </a:ext>
            </a:extLst>
          </p:cNvPr>
          <p:cNvSpPr/>
          <p:nvPr/>
        </p:nvSpPr>
        <p:spPr>
          <a:xfrm>
            <a:off x="4506957" y="4351691"/>
            <a:ext cx="2363555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2CC44669-28EA-CD64-E090-CA2430D1F010}"/>
              </a:ext>
            </a:extLst>
          </p:cNvPr>
          <p:cNvCxnSpPr>
            <a:cxnSpLocks/>
          </p:cNvCxnSpPr>
          <p:nvPr/>
        </p:nvCxnSpPr>
        <p:spPr>
          <a:xfrm>
            <a:off x="7040811" y="5067954"/>
            <a:ext cx="1054254" cy="159914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3">
            <a:extLst>
              <a:ext uri="{FF2B5EF4-FFF2-40B4-BE49-F238E27FC236}">
                <a16:creationId xmlns:a16="http://schemas.microsoft.com/office/drawing/2014/main" id="{2F0DC887-F2DD-F9F9-763D-E3F4CF4CE4A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21757" y="5815260"/>
          <a:ext cx="1524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23880" imgH="406080" progId="Equation.DSMT4">
                  <p:embed/>
                </p:oleObj>
              </mc:Choice>
              <mc:Fallback>
                <p:oleObj name="Equation" r:id="rId11" imgW="1523880" imgH="406080" progId="Equation.DSMT4">
                  <p:embed/>
                  <p:pic>
                    <p:nvPicPr>
                      <p:cNvPr id="20" name="Object 3">
                        <a:extLst>
                          <a:ext uri="{FF2B5EF4-FFF2-40B4-BE49-F238E27FC236}">
                            <a16:creationId xmlns:a16="http://schemas.microsoft.com/office/drawing/2014/main" id="{44879B00-BB71-92AD-8702-287AFA8BC2C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1757" y="5815260"/>
                        <a:ext cx="15240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3">
            <a:extLst>
              <a:ext uri="{FF2B5EF4-FFF2-40B4-BE49-F238E27FC236}">
                <a16:creationId xmlns:a16="http://schemas.microsoft.com/office/drawing/2014/main" id="{CDC88D86-5243-C384-B135-0DCD379E789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34810" y="5733892"/>
          <a:ext cx="1447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447560" imgH="583920" progId="Equation.DSMT4">
                  <p:embed/>
                </p:oleObj>
              </mc:Choice>
              <mc:Fallback>
                <p:oleObj name="Equation" r:id="rId13" imgW="1447560" imgH="583920" progId="Equation.DSMT4">
                  <p:embed/>
                  <p:pic>
                    <p:nvPicPr>
                      <p:cNvPr id="21" name="Object 3">
                        <a:extLst>
                          <a:ext uri="{FF2B5EF4-FFF2-40B4-BE49-F238E27FC236}">
                            <a16:creationId xmlns:a16="http://schemas.microsoft.com/office/drawing/2014/main" id="{D1B28C37-4D72-A99D-1D98-1C4AEC29204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4810" y="5733892"/>
                        <a:ext cx="1447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8">
            <a:extLst>
              <a:ext uri="{FF2B5EF4-FFF2-40B4-BE49-F238E27FC236}">
                <a16:creationId xmlns:a16="http://schemas.microsoft.com/office/drawing/2014/main" id="{BE1B8A53-9FFC-D902-002B-14555CBBBCD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72422" y="5873592"/>
          <a:ext cx="1079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079280" imgH="304560" progId="Equation.DSMT4">
                  <p:embed/>
                </p:oleObj>
              </mc:Choice>
              <mc:Fallback>
                <p:oleObj name="Equation" r:id="rId15" imgW="1079280" imgH="304560" progId="Equation.DSMT4">
                  <p:embed/>
                  <p:pic>
                    <p:nvPicPr>
                      <p:cNvPr id="26" name="Object 8">
                        <a:extLst>
                          <a:ext uri="{FF2B5EF4-FFF2-40B4-BE49-F238E27FC236}">
                            <a16:creationId xmlns:a16="http://schemas.microsoft.com/office/drawing/2014/main" id="{C42EC45B-5C7C-7695-07B7-F4450181E26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2422" y="5873592"/>
                        <a:ext cx="10795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FA0819DF-D76B-FC1A-0190-F90CB735CE91}"/>
              </a:ext>
            </a:extLst>
          </p:cNvPr>
          <p:cNvSpPr txBox="1"/>
          <p:nvPr/>
        </p:nvSpPr>
        <p:spPr>
          <a:xfrm>
            <a:off x="2989782" y="6428149"/>
            <a:ext cx="4985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Set </a:t>
            </a:r>
            <a:r>
              <a:rPr lang="en-US" altLang="ja-JP" sz="1800" i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1800" i="1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 </a:t>
            </a:r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to be not too large not too small</a:t>
            </a:r>
            <a:r>
              <a:rPr lang="en-US" altLang="ja-JP" sz="1800" i="1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236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20" grpId="0" animBg="1"/>
      <p:bldP spid="22" grpId="0" animBg="1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8"/>
          <p:cNvGraphicFramePr>
            <a:graphicFrameLocks noChangeAspect="1"/>
          </p:cNvGraphicFramePr>
          <p:nvPr/>
        </p:nvGraphicFramePr>
        <p:xfrm>
          <a:off x="2051720" y="946494"/>
          <a:ext cx="48260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825800" imgH="1002960" progId="Equation.DSMT4">
                  <p:embed/>
                </p:oleObj>
              </mc:Choice>
              <mc:Fallback>
                <p:oleObj name="Equation" r:id="rId2" imgW="4825800" imgH="1002960" progId="Equation.DSMT4">
                  <p:embed/>
                  <p:pic>
                    <p:nvPicPr>
                      <p:cNvPr id="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946494"/>
                        <a:ext cx="48260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-1246874" y="206109"/>
            <a:ext cx="8643938" cy="8509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For a finite cutoff </a:t>
            </a:r>
            <a:r>
              <a:rPr lang="en-US" altLang="ja-JP" sz="3600" i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3600" i="1" dirty="0">
                <a:latin typeface="Arial Unicode MS" pitchFamily="50" charset="-128"/>
                <a:cs typeface="Arial Unicode MS" pitchFamily="50" charset="-128"/>
              </a:rPr>
              <a:t>: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618039" y="2380999"/>
            <a:ext cx="2236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Wigner distribution </a:t>
            </a:r>
            <a:endParaRPr lang="ja-JP" altLang="en-US" dirty="0"/>
          </a:p>
        </p:txBody>
      </p:sp>
      <p:graphicFrame>
        <p:nvGraphicFramePr>
          <p:cNvPr id="10" name="Object 3">
            <a:extLst>
              <a:ext uri="{FF2B5EF4-FFF2-40B4-BE49-F238E27FC236}">
                <a16:creationId xmlns:a16="http://schemas.microsoft.com/office/drawing/2014/main" id="{6448F1AD-F7B1-4E1E-ADD4-EE4683B695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8366507"/>
              </p:ext>
            </p:extLst>
          </p:nvPr>
        </p:nvGraphicFramePr>
        <p:xfrm>
          <a:off x="2609908" y="5312481"/>
          <a:ext cx="1943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42920" imgH="406080" progId="Equation.DSMT4">
                  <p:embed/>
                </p:oleObj>
              </mc:Choice>
              <mc:Fallback>
                <p:oleObj name="Equation" r:id="rId4" imgW="1942920" imgH="406080" progId="Equation.DSMT4">
                  <p:embed/>
                  <p:pic>
                    <p:nvPicPr>
                      <p:cNvPr id="10" name="Object 3">
                        <a:extLst>
                          <a:ext uri="{FF2B5EF4-FFF2-40B4-BE49-F238E27FC236}">
                            <a16:creationId xmlns:a16="http://schemas.microsoft.com/office/drawing/2014/main" id="{6448F1AD-F7B1-4E1E-ADD4-EE4683B6951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9908" y="5312481"/>
                        <a:ext cx="1943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">
            <a:extLst>
              <a:ext uri="{FF2B5EF4-FFF2-40B4-BE49-F238E27FC236}">
                <a16:creationId xmlns:a16="http://schemas.microsoft.com/office/drawing/2014/main" id="{1FDA6B05-8991-4E13-A77B-A8282BA8AC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4349614"/>
              </p:ext>
            </p:extLst>
          </p:nvPr>
        </p:nvGraphicFramePr>
        <p:xfrm>
          <a:off x="3105208" y="5796134"/>
          <a:ext cx="1447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47560" imgH="583920" progId="Equation.DSMT4">
                  <p:embed/>
                </p:oleObj>
              </mc:Choice>
              <mc:Fallback>
                <p:oleObj name="Equation" r:id="rId6" imgW="1447560" imgH="583920" progId="Equation.DSMT4">
                  <p:embed/>
                  <p:pic>
                    <p:nvPicPr>
                      <p:cNvPr id="12" name="Object 3">
                        <a:extLst>
                          <a:ext uri="{FF2B5EF4-FFF2-40B4-BE49-F238E27FC236}">
                            <a16:creationId xmlns:a16="http://schemas.microsoft.com/office/drawing/2014/main" id="{1FDA6B05-8991-4E13-A77B-A8282BA8ACE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5208" y="5796134"/>
                        <a:ext cx="1447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46DEFFEF-DC7D-45CC-88DD-C96D42EA4EAF}"/>
              </a:ext>
            </a:extLst>
          </p:cNvPr>
          <p:cNvSpPr/>
          <p:nvPr/>
        </p:nvSpPr>
        <p:spPr>
          <a:xfrm>
            <a:off x="2626723" y="6488668"/>
            <a:ext cx="15440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Weiss’s book</a:t>
            </a:r>
            <a:endParaRPr lang="ja-JP" altLang="en-US" dirty="0"/>
          </a:p>
        </p:txBody>
      </p:sp>
      <p:graphicFrame>
        <p:nvGraphicFramePr>
          <p:cNvPr id="16" name="Object 8">
            <a:extLst>
              <a:ext uri="{FF2B5EF4-FFF2-40B4-BE49-F238E27FC236}">
                <a16:creationId xmlns:a16="http://schemas.microsoft.com/office/drawing/2014/main" id="{91E5055F-7B30-4861-A06F-8DE69185FB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6981500"/>
              </p:ext>
            </p:extLst>
          </p:nvPr>
        </p:nvGraphicFramePr>
        <p:xfrm>
          <a:off x="1543052" y="5347617"/>
          <a:ext cx="939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39600" imgH="291960" progId="Equation.DSMT4">
                  <p:embed/>
                </p:oleObj>
              </mc:Choice>
              <mc:Fallback>
                <p:oleObj name="Equation" r:id="rId8" imgW="939600" imgH="291960" progId="Equation.DSMT4">
                  <p:embed/>
                  <p:pic>
                    <p:nvPicPr>
                      <p:cNvPr id="16" name="Object 8">
                        <a:extLst>
                          <a:ext uri="{FF2B5EF4-FFF2-40B4-BE49-F238E27FC236}">
                            <a16:creationId xmlns:a16="http://schemas.microsoft.com/office/drawing/2014/main" id="{91E5055F-7B30-4861-A06F-8DE69185FBE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3052" y="5347617"/>
                        <a:ext cx="9398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8478D2D2-3863-498F-A8B8-ADE10A177C5B}"/>
              </a:ext>
            </a:extLst>
          </p:cNvPr>
          <p:cNvGrpSpPr/>
          <p:nvPr/>
        </p:nvGrpSpPr>
        <p:grpSpPr>
          <a:xfrm>
            <a:off x="111004" y="2253930"/>
            <a:ext cx="2864097" cy="2876815"/>
            <a:chOff x="921213" y="3244764"/>
            <a:chExt cx="3394800" cy="3394800"/>
          </a:xfrm>
        </p:grpSpPr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AA07AB52-A575-4AC7-961B-96D2085E27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1213" y="3244764"/>
              <a:ext cx="3394800" cy="3394800"/>
            </a:xfrm>
            <a:prstGeom prst="rect">
              <a:avLst/>
            </a:prstGeom>
          </p:spPr>
        </p:pic>
        <p:sp>
          <p:nvSpPr>
            <p:cNvPr id="21" name="矢印: 下 22">
              <a:extLst>
                <a:ext uri="{FF2B5EF4-FFF2-40B4-BE49-F238E27FC236}">
                  <a16:creationId xmlns:a16="http://schemas.microsoft.com/office/drawing/2014/main" id="{2896DA56-382C-4460-8C72-D156C8D393AC}"/>
                </a:ext>
              </a:extLst>
            </p:cNvPr>
            <p:cNvSpPr/>
            <p:nvPr/>
          </p:nvSpPr>
          <p:spPr>
            <a:xfrm>
              <a:off x="2443808" y="4561219"/>
              <a:ext cx="484632" cy="402344"/>
            </a:xfrm>
            <a:prstGeom prst="down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2A22BE67-CE62-4ABC-8948-FAB59670A12A}"/>
              </a:ext>
            </a:extLst>
          </p:cNvPr>
          <p:cNvGrpSpPr/>
          <p:nvPr/>
        </p:nvGrpSpPr>
        <p:grpSpPr>
          <a:xfrm>
            <a:off x="2661756" y="2035410"/>
            <a:ext cx="2795120" cy="3226874"/>
            <a:chOff x="1063668" y="3208250"/>
            <a:chExt cx="3394800" cy="3394800"/>
          </a:xfrm>
        </p:grpSpPr>
        <p:pic>
          <p:nvPicPr>
            <p:cNvPr id="23" name="図 22">
              <a:extLst>
                <a:ext uri="{FF2B5EF4-FFF2-40B4-BE49-F238E27FC236}">
                  <a16:creationId xmlns:a16="http://schemas.microsoft.com/office/drawing/2014/main" id="{69075900-5B0F-4436-8DBB-E9630D952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3668" y="3208250"/>
              <a:ext cx="3394800" cy="3394800"/>
            </a:xfrm>
            <a:prstGeom prst="rect">
              <a:avLst/>
            </a:prstGeom>
          </p:spPr>
        </p:pic>
        <p:sp>
          <p:nvSpPr>
            <p:cNvPr id="24" name="矢印: 下 30">
              <a:extLst>
                <a:ext uri="{FF2B5EF4-FFF2-40B4-BE49-F238E27FC236}">
                  <a16:creationId xmlns:a16="http://schemas.microsoft.com/office/drawing/2014/main" id="{716E5F65-0738-44F6-AAFE-334ACF1917A8}"/>
                </a:ext>
              </a:extLst>
            </p:cNvPr>
            <p:cNvSpPr/>
            <p:nvPr/>
          </p:nvSpPr>
          <p:spPr>
            <a:xfrm>
              <a:off x="2411760" y="4898864"/>
              <a:ext cx="484632" cy="402344"/>
            </a:xfrm>
            <a:prstGeom prst="down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pic>
        <p:nvPicPr>
          <p:cNvPr id="26" name="図 25">
            <a:extLst>
              <a:ext uri="{FF2B5EF4-FFF2-40B4-BE49-F238E27FC236}">
                <a16:creationId xmlns:a16="http://schemas.microsoft.com/office/drawing/2014/main" id="{960A2EB6-298E-45D9-A2D5-0EF07FF975A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921" y="2115974"/>
            <a:ext cx="3672408" cy="3672408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34CA3305-12D9-4D47-999A-C0964BB74D8C}"/>
              </a:ext>
            </a:extLst>
          </p:cNvPr>
          <p:cNvSpPr/>
          <p:nvPr/>
        </p:nvSpPr>
        <p:spPr>
          <a:xfrm>
            <a:off x="7415764" y="2518638"/>
            <a:ext cx="165618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F6941636-9380-488A-B65E-9F0B65F7966B}"/>
              </a:ext>
            </a:extLst>
          </p:cNvPr>
          <p:cNvSpPr txBox="1"/>
          <p:nvPr/>
        </p:nvSpPr>
        <p:spPr>
          <a:xfrm>
            <a:off x="5124654" y="6080482"/>
            <a:ext cx="4985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Set </a:t>
            </a:r>
            <a:r>
              <a:rPr lang="en-US" altLang="ja-JP" sz="1800" i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1800" i="1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 </a:t>
            </a:r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to be not too large not too small</a:t>
            </a:r>
            <a:r>
              <a:rPr lang="en-US" altLang="ja-JP" sz="1800" i="1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28" name="Object 8">
            <a:extLst>
              <a:ext uri="{FF2B5EF4-FFF2-40B4-BE49-F238E27FC236}">
                <a16:creationId xmlns:a16="http://schemas.microsoft.com/office/drawing/2014/main" id="{0FEE47AF-7273-43AB-B88E-52053BE8211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85715" y="2996679"/>
          <a:ext cx="723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23600" imgH="241200" progId="Equation.DSMT4">
                  <p:embed/>
                </p:oleObj>
              </mc:Choice>
              <mc:Fallback>
                <p:oleObj name="Equation" r:id="rId13" imgW="723600" imgH="241200" progId="Equation.DSMT4">
                  <p:embed/>
                  <p:pic>
                    <p:nvPicPr>
                      <p:cNvPr id="28" name="Object 8">
                        <a:extLst>
                          <a:ext uri="{FF2B5EF4-FFF2-40B4-BE49-F238E27FC236}">
                            <a16:creationId xmlns:a16="http://schemas.microsoft.com/office/drawing/2014/main" id="{0FEE47AF-7273-43AB-B88E-52053BE8211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5715" y="2996679"/>
                        <a:ext cx="7239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8">
            <a:extLst>
              <a:ext uri="{FF2B5EF4-FFF2-40B4-BE49-F238E27FC236}">
                <a16:creationId xmlns:a16="http://schemas.microsoft.com/office/drawing/2014/main" id="{6F0E4E40-7F46-45CE-814F-EDD299975CD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45773" y="3206169"/>
          <a:ext cx="8509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850680" imgH="241200" progId="Equation.DSMT4">
                  <p:embed/>
                </p:oleObj>
              </mc:Choice>
              <mc:Fallback>
                <p:oleObj name="Equation" r:id="rId15" imgW="850680" imgH="241200" progId="Equation.DSMT4">
                  <p:embed/>
                  <p:pic>
                    <p:nvPicPr>
                      <p:cNvPr id="30" name="Object 8">
                        <a:extLst>
                          <a:ext uri="{FF2B5EF4-FFF2-40B4-BE49-F238E27FC236}">
                            <a16:creationId xmlns:a16="http://schemas.microsoft.com/office/drawing/2014/main" id="{6F0E4E40-7F46-45CE-814F-EDD299975CD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5773" y="3206169"/>
                        <a:ext cx="850900" cy="24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" name="図 30">
            <a:extLst>
              <a:ext uri="{FF2B5EF4-FFF2-40B4-BE49-F238E27FC236}">
                <a16:creationId xmlns:a16="http://schemas.microsoft.com/office/drawing/2014/main" id="{82AC883D-D5ED-4940-9479-C4F02987C8F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677" y="116632"/>
            <a:ext cx="726829" cy="1069484"/>
          </a:xfrm>
          <a:prstGeom prst="rect">
            <a:avLst/>
          </a:prstGeom>
        </p:spPr>
      </p:pic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892535A8-3AB9-4819-9850-E584ECCF4943}"/>
              </a:ext>
            </a:extLst>
          </p:cNvPr>
          <p:cNvSpPr txBox="1"/>
          <p:nvPr/>
        </p:nvSpPr>
        <p:spPr>
          <a:xfrm>
            <a:off x="8094677" y="1186116"/>
            <a:ext cx="8640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998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7" grpId="0" animBg="1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4">
            <a:extLst>
              <a:ext uri="{FF2B5EF4-FFF2-40B4-BE49-F238E27FC236}">
                <a16:creationId xmlns:a16="http://schemas.microsoft.com/office/drawing/2014/main" id="{72B6869E-8D4B-49DA-AD68-104FC6F62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9239" y="3427863"/>
            <a:ext cx="413839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48561DC7-97FB-4A3C-9B54-90F55B641865}"/>
              </a:ext>
            </a:extLst>
          </p:cNvPr>
          <p:cNvSpPr/>
          <p:nvPr/>
        </p:nvSpPr>
        <p:spPr>
          <a:xfrm>
            <a:off x="296145" y="4256081"/>
            <a:ext cx="8491453" cy="179593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1" name="Rectangle 2"/>
          <p:cNvSpPr txBox="1">
            <a:spLocks noChangeArrowheads="1"/>
          </p:cNvSpPr>
          <p:nvPr/>
        </p:nvSpPr>
        <p:spPr>
          <a:xfrm>
            <a:off x="61482" y="176525"/>
            <a:ext cx="8643938" cy="8509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dirty="0">
                <a:solidFill>
                  <a:srgbClr val="0070C0"/>
                </a:solidFill>
                <a:latin typeface="Arial Unicode MS" pitchFamily="50" charset="-128"/>
                <a:cs typeface="Arial Unicode MS" pitchFamily="50" charset="-128"/>
              </a:rPr>
              <a:t>LT-Fokker-Planck Equations</a:t>
            </a:r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 </a:t>
            </a:r>
            <a:endParaRPr lang="en-US" altLang="ja-JP" sz="2800" i="1" dirty="0">
              <a:latin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297" name="Object 13">
            <a:extLst>
              <a:ext uri="{FF2B5EF4-FFF2-40B4-BE49-F238E27FC236}">
                <a16:creationId xmlns:a16="http://schemas.microsoft.com/office/drawing/2014/main" id="{6EEC4855-60E6-467C-9FE2-812C3BF035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561695"/>
              </p:ext>
            </p:extLst>
          </p:nvPr>
        </p:nvGraphicFramePr>
        <p:xfrm>
          <a:off x="683568" y="4369382"/>
          <a:ext cx="7620000" cy="166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619760" imgH="1663560" progId="Equation.DSMT4">
                  <p:embed/>
                </p:oleObj>
              </mc:Choice>
              <mc:Fallback>
                <p:oleObj name="Equation" r:id="rId3" imgW="7619760" imgH="1663560" progId="Equation.DSMT4">
                  <p:embed/>
                  <p:pic>
                    <p:nvPicPr>
                      <p:cNvPr id="297" name="Object 13">
                        <a:extLst>
                          <a:ext uri="{FF2B5EF4-FFF2-40B4-BE49-F238E27FC236}">
                            <a16:creationId xmlns:a16="http://schemas.microsoft.com/office/drawing/2014/main" id="{6EEC4855-60E6-467C-9FE2-812C3BF035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4369382"/>
                        <a:ext cx="7620000" cy="166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5">
            <a:extLst>
              <a:ext uri="{FF2B5EF4-FFF2-40B4-BE49-F238E27FC236}">
                <a16:creationId xmlns:a16="http://schemas.microsoft.com/office/drawing/2014/main" id="{CC6EE923-D492-4A8D-A7FA-4241689DAB3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61445" y="2252347"/>
          <a:ext cx="145097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90360" imgH="342720" progId="Equation.DSMT4">
                  <p:embed/>
                </p:oleObj>
              </mc:Choice>
              <mc:Fallback>
                <p:oleObj name="Equation" r:id="rId5" imgW="990360" imgH="342720" progId="Equation.DSMT4">
                  <p:embed/>
                  <p:pic>
                    <p:nvPicPr>
                      <p:cNvPr id="23" name="Object 5">
                        <a:extLst>
                          <a:ext uri="{FF2B5EF4-FFF2-40B4-BE49-F238E27FC236}">
                            <a16:creationId xmlns:a16="http://schemas.microsoft.com/office/drawing/2014/main" id="{CC6EE923-D492-4A8D-A7FA-4241689DAB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1445" y="2252347"/>
                        <a:ext cx="1450975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5">
            <a:extLst>
              <a:ext uri="{FF2B5EF4-FFF2-40B4-BE49-F238E27FC236}">
                <a16:creationId xmlns:a16="http://schemas.microsoft.com/office/drawing/2014/main" id="{043685FC-6FE7-428F-A35F-8ED44750DB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91094"/>
              </p:ext>
            </p:extLst>
          </p:nvPr>
        </p:nvGraphicFramePr>
        <p:xfrm>
          <a:off x="4716016" y="2309351"/>
          <a:ext cx="2549525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39880" imgH="457200" progId="Equation.DSMT4">
                  <p:embed/>
                </p:oleObj>
              </mc:Choice>
              <mc:Fallback>
                <p:oleObj name="Equation" r:id="rId7" imgW="1739880" imgH="457200" progId="Equation.DSMT4">
                  <p:embed/>
                  <p:pic>
                    <p:nvPicPr>
                      <p:cNvPr id="24" name="Object 5">
                        <a:extLst>
                          <a:ext uri="{FF2B5EF4-FFF2-40B4-BE49-F238E27FC236}">
                            <a16:creationId xmlns:a16="http://schemas.microsoft.com/office/drawing/2014/main" id="{043685FC-6FE7-428F-A35F-8ED44750DBF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2309351"/>
                        <a:ext cx="2549525" cy="668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右中かっこ 24">
            <a:extLst>
              <a:ext uri="{FF2B5EF4-FFF2-40B4-BE49-F238E27FC236}">
                <a16:creationId xmlns:a16="http://schemas.microsoft.com/office/drawing/2014/main" id="{F3A3DEAE-E580-43A9-9ED8-F10208C6DB7C}"/>
              </a:ext>
            </a:extLst>
          </p:cNvPr>
          <p:cNvSpPr/>
          <p:nvPr/>
        </p:nvSpPr>
        <p:spPr>
          <a:xfrm rot="16200000">
            <a:off x="5506819" y="2151951"/>
            <a:ext cx="150679" cy="817240"/>
          </a:xfrm>
          <a:prstGeom prst="rightBrace">
            <a:avLst/>
          </a:prstGeom>
          <a:ln w="22225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V 字形矢印 28">
            <a:extLst>
              <a:ext uri="{FF2B5EF4-FFF2-40B4-BE49-F238E27FC236}">
                <a16:creationId xmlns:a16="http://schemas.microsoft.com/office/drawing/2014/main" id="{75709EBE-6DC8-49BA-8C3E-4E7DE3766644}"/>
              </a:ext>
            </a:extLst>
          </p:cNvPr>
          <p:cNvSpPr/>
          <p:nvPr/>
        </p:nvSpPr>
        <p:spPr>
          <a:xfrm>
            <a:off x="3563530" y="2011584"/>
            <a:ext cx="720795" cy="4318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7" name="Object 8">
            <a:extLst>
              <a:ext uri="{FF2B5EF4-FFF2-40B4-BE49-F238E27FC236}">
                <a16:creationId xmlns:a16="http://schemas.microsoft.com/office/drawing/2014/main" id="{89377B7E-C3C7-4629-A709-BA37B17637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4751988"/>
              </p:ext>
            </p:extLst>
          </p:nvPr>
        </p:nvGraphicFramePr>
        <p:xfrm>
          <a:off x="4585827" y="1406353"/>
          <a:ext cx="41021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101840" imgH="863280" progId="Equation.DSMT4">
                  <p:embed/>
                </p:oleObj>
              </mc:Choice>
              <mc:Fallback>
                <p:oleObj name="Equation" r:id="rId9" imgW="4101840" imgH="863280" progId="Equation.DSMT4">
                  <p:embed/>
                  <p:pic>
                    <p:nvPicPr>
                      <p:cNvPr id="27" name="Object 8">
                        <a:extLst>
                          <a:ext uri="{FF2B5EF4-FFF2-40B4-BE49-F238E27FC236}">
                            <a16:creationId xmlns:a16="http://schemas.microsoft.com/office/drawing/2014/main" id="{89377B7E-C3C7-4629-A709-BA37B176378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5827" y="1406353"/>
                        <a:ext cx="41021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8">
            <a:extLst>
              <a:ext uri="{FF2B5EF4-FFF2-40B4-BE49-F238E27FC236}">
                <a16:creationId xmlns:a16="http://schemas.microsoft.com/office/drawing/2014/main" id="{5B7B3C17-AC35-4573-825F-88503D18E5D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71598" y="1672965"/>
          <a:ext cx="1943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42920" imgH="431640" progId="Equation.DSMT4">
                  <p:embed/>
                </p:oleObj>
              </mc:Choice>
              <mc:Fallback>
                <p:oleObj name="Equation" r:id="rId11" imgW="1942920" imgH="431640" progId="Equation.DSMT4">
                  <p:embed/>
                  <p:pic>
                    <p:nvPicPr>
                      <p:cNvPr id="28" name="Object 8">
                        <a:extLst>
                          <a:ext uri="{FF2B5EF4-FFF2-40B4-BE49-F238E27FC236}">
                            <a16:creationId xmlns:a16="http://schemas.microsoft.com/office/drawing/2014/main" id="{5B7B3C17-AC35-4573-825F-88503D18E5D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98" y="1672965"/>
                        <a:ext cx="1943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8AE4E524-CB77-4C37-907B-A550B6B4CE3A}"/>
                  </a:ext>
                </a:extLst>
              </p:cNvPr>
              <p:cNvSpPr txBox="1"/>
              <p:nvPr/>
            </p:nvSpPr>
            <p:spPr>
              <a:xfrm>
                <a:off x="7226114" y="2553249"/>
                <a:ext cx="4572000" cy="3929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ja-JP" dirty="0">
                    <a:latin typeface="Arial Unicode MS" pitchFamily="50" charset="-128"/>
                    <a:cs typeface="Arial Unicode MS" pitchFamily="50" charset="-128"/>
                  </a:rPr>
                  <a:t>Index for each</a:t>
                </a:r>
                <a:r>
                  <a:rPr lang="en-US" altLang="ja-JP" sz="1800" dirty="0">
                    <a:latin typeface="Arial Unicode MS" pitchFamily="50" charset="-128"/>
                    <a:cs typeface="Arial Unicode MS" pitchFamily="50" charset="-128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𝜈</m:t>
                        </m:r>
                      </m:e>
                      <m:sub>
                        <m:r>
                          <a:rPr lang="ja-JP" alt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ja-JP" sz="1800" dirty="0">
                    <a:solidFill>
                      <a:srgbClr val="FF0000"/>
                    </a:solidFill>
                    <a:latin typeface="Arial Unicode MS" pitchFamily="50" charset="-128"/>
                    <a:cs typeface="Arial Unicode MS" pitchFamily="50" charset="-128"/>
                  </a:rPr>
                  <a:t> </a:t>
                </a:r>
                <a:endParaRPr lang="ja-JP" altLang="en-US" dirty="0"/>
              </a:p>
            </p:txBody>
          </p:sp>
        </mc:Choice>
        <mc:Fallback xmlns=""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8AE4E524-CB77-4C37-907B-A550B6B4CE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6114" y="2553249"/>
                <a:ext cx="4572000" cy="392993"/>
              </a:xfrm>
              <a:prstGeom prst="rect">
                <a:avLst/>
              </a:prstGeom>
              <a:blipFill>
                <a:blip r:embed="rId17"/>
                <a:stretch>
                  <a:fillRect l="-1067" t="-3125" b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E1BD744B-8F88-4D4E-AC29-05F671E97CFF}"/>
              </a:ext>
            </a:extLst>
          </p:cNvPr>
          <p:cNvSpPr txBox="1"/>
          <p:nvPr/>
        </p:nvSpPr>
        <p:spPr>
          <a:xfrm>
            <a:off x="251520" y="1086433"/>
            <a:ext cx="49293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(Markovian=classical limit)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A0C75C0B-E1B0-47FE-8988-FE2B79F4FD1E}"/>
              </a:ext>
            </a:extLst>
          </p:cNvPr>
          <p:cNvSpPr txBox="1"/>
          <p:nvPr/>
        </p:nvSpPr>
        <p:spPr>
          <a:xfrm>
            <a:off x="4585827" y="1069599"/>
            <a:ext cx="49293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 quantum form (non-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Makovian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)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8CBFDD4-CE12-42A9-A247-57908100C25B}"/>
              </a:ext>
            </a:extLst>
          </p:cNvPr>
          <p:cNvSpPr txBox="1"/>
          <p:nvPr/>
        </p:nvSpPr>
        <p:spPr>
          <a:xfrm>
            <a:off x="4448856" y="3017039"/>
            <a:ext cx="37289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Quantum case: Non-factorized </a:t>
            </a:r>
          </a:p>
          <a:p>
            <a:r>
              <a:rPr lang="en-US" sz="2000" dirty="0">
                <a:solidFill>
                  <a:srgbClr val="33CC33"/>
                </a:solidFill>
              </a:rPr>
              <a:t>Stochastic thermodynamics!! </a:t>
            </a:r>
          </a:p>
          <a:p>
            <a:r>
              <a:rPr lang="en-US" sz="2000" dirty="0">
                <a:solidFill>
                  <a:srgbClr val="0066FF"/>
                </a:solidFill>
              </a:rPr>
              <a:t>Fluctuation theorem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2BBFDFFA-6608-45DD-A4F5-7A3D154F355B}"/>
              </a:ext>
            </a:extLst>
          </p:cNvPr>
          <p:cNvSpPr txBox="1"/>
          <p:nvPr/>
        </p:nvSpPr>
        <p:spPr>
          <a:xfrm>
            <a:off x="302773" y="3083951"/>
            <a:ext cx="3608680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Equivalent to Langevin</a:t>
            </a:r>
          </a:p>
          <a:p>
            <a:r>
              <a:rPr lang="en-US" sz="2000" dirty="0"/>
              <a:t> = </a:t>
            </a:r>
            <a:r>
              <a:rPr lang="en-US" sz="2000" dirty="0">
                <a:solidFill>
                  <a:srgbClr val="33CC33"/>
                </a:solidFill>
              </a:rPr>
              <a:t>Stochastic thermodynamics</a:t>
            </a:r>
          </a:p>
          <a:p>
            <a:r>
              <a:rPr lang="en-US" sz="2000" dirty="0">
                <a:solidFill>
                  <a:srgbClr val="0066FF"/>
                </a:solidFill>
              </a:rPr>
              <a:t>    Fluctuation theorem</a:t>
            </a:r>
          </a:p>
          <a:p>
            <a:endParaRPr lang="en-US" sz="2000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8AE86D3-B8CC-4995-93FF-5E76C7EFBF80}"/>
              </a:ext>
            </a:extLst>
          </p:cNvPr>
          <p:cNvSpPr txBox="1"/>
          <p:nvPr/>
        </p:nvSpPr>
        <p:spPr>
          <a:xfrm>
            <a:off x="963071" y="6034429"/>
            <a:ext cx="68407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1800" dirty="0">
                <a:solidFill>
                  <a:srgbClr val="0C0597"/>
                </a:solidFill>
                <a:latin typeface="Arial Black" panose="020B0A04020102020204" pitchFamily="34" charset="0"/>
              </a:rPr>
              <a:t>Non-Markovian effects are purely quantum origin</a:t>
            </a:r>
            <a:endParaRPr lang="en-US" dirty="0"/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D90A5A59-EC4C-415E-A627-30EAEDA40BC6}"/>
              </a:ext>
            </a:extLst>
          </p:cNvPr>
          <p:cNvSpPr/>
          <p:nvPr/>
        </p:nvSpPr>
        <p:spPr>
          <a:xfrm>
            <a:off x="1331640" y="6429105"/>
            <a:ext cx="5237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T. Ikeda and Y. Tanimura, JCTC 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15</a:t>
            </a:r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, 2517 (2019). </a:t>
            </a:r>
            <a:endParaRPr lang="ja-JP" altLang="en-US" dirty="0"/>
          </a:p>
        </p:txBody>
      </p:sp>
      <p:pic>
        <p:nvPicPr>
          <p:cNvPr id="30" name="図 29">
            <a:extLst>
              <a:ext uri="{FF2B5EF4-FFF2-40B4-BE49-F238E27FC236}">
                <a16:creationId xmlns:a16="http://schemas.microsoft.com/office/drawing/2014/main" id="{DF7C8BCA-488C-42BA-9394-150A30B59E29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862" y="223578"/>
            <a:ext cx="563521" cy="82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837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5" grpId="0" animBg="1"/>
      <p:bldP spid="26" grpId="0" animBg="1"/>
      <p:bldP spid="14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938A31-552B-8A3B-6152-2F6AA39D7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21" name="Object 15">
            <a:extLst>
              <a:ext uri="{FF2B5EF4-FFF2-40B4-BE49-F238E27FC236}">
                <a16:creationId xmlns:a16="http://schemas.microsoft.com/office/drawing/2014/main" id="{40221D6E-1F1A-39C2-D1E9-CC7E99DA487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91880" y="3282288"/>
          <a:ext cx="11493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96880" imgH="241200" progId="Equation.DSMT4">
                  <p:embed/>
                </p:oleObj>
              </mc:Choice>
              <mc:Fallback>
                <p:oleObj name="Equation" r:id="rId2" imgW="596880" imgH="241200" progId="Equation.DSMT4">
                  <p:embed/>
                  <p:pic>
                    <p:nvPicPr>
                      <p:cNvPr id="6042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3282288"/>
                        <a:ext cx="1149350" cy="465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BACCC397-0E6A-9F48-06FE-CFF502FBC338}"/>
              </a:ext>
            </a:extLst>
          </p:cNvPr>
          <p:cNvSpPr/>
          <p:nvPr/>
        </p:nvSpPr>
        <p:spPr>
          <a:xfrm>
            <a:off x="341776" y="3244626"/>
            <a:ext cx="72132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In the classical Limit,           ,  we have </a:t>
            </a:r>
          </a:p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Kramers equation </a:t>
            </a:r>
            <a:r>
              <a:rPr lang="en-US" altLang="ja-JP" sz="2400" dirty="0">
                <a:solidFill>
                  <a:srgbClr val="00B0F0"/>
                </a:solidFill>
                <a:sym typeface="Wingdings" pitchFamily="2" charset="2"/>
              </a:rPr>
              <a:t>(</a:t>
            </a:r>
            <a:r>
              <a:rPr lang="en-US" altLang="ja-JP" dirty="0">
                <a:solidFill>
                  <a:srgbClr val="00B0F0"/>
                </a:solidFill>
                <a:sym typeface="Wingdings" pitchFamily="2" charset="2"/>
              </a:rPr>
              <a:t>no restriction for temperature</a:t>
            </a:r>
            <a:r>
              <a:rPr lang="en-US" altLang="ja-JP" sz="2400" dirty="0">
                <a:solidFill>
                  <a:srgbClr val="00B0F0"/>
                </a:solidFill>
                <a:sym typeface="Wingdings" pitchFamily="2" charset="2"/>
              </a:rPr>
              <a:t>)</a:t>
            </a:r>
          </a:p>
        </p:txBody>
      </p:sp>
      <p:graphicFrame>
        <p:nvGraphicFramePr>
          <p:cNvPr id="719879" name="Object 13">
            <a:extLst>
              <a:ext uri="{FF2B5EF4-FFF2-40B4-BE49-F238E27FC236}">
                <a16:creationId xmlns:a16="http://schemas.microsoft.com/office/drawing/2014/main" id="{EBC28BED-0261-5C81-78C6-5CC35F7A0B0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5134" y="4167721"/>
          <a:ext cx="7551738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190760" imgH="431640" progId="Equation.DSMT4">
                  <p:embed/>
                </p:oleObj>
              </mc:Choice>
              <mc:Fallback>
                <p:oleObj name="Equation" r:id="rId4" imgW="4190760" imgH="431640" progId="Equation.DSMT4">
                  <p:embed/>
                  <p:pic>
                    <p:nvPicPr>
                      <p:cNvPr id="71987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134" y="4167721"/>
                        <a:ext cx="7551738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60441" name="Picture 1241">
            <a:extLst>
              <a:ext uri="{FF2B5EF4-FFF2-40B4-BE49-F238E27FC236}">
                <a16:creationId xmlns:a16="http://schemas.microsoft.com/office/drawing/2014/main" id="{76007A20-4F65-CF57-C553-4C3781FA07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3809" y="3927686"/>
            <a:ext cx="856696" cy="110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AE3D4957-9EEB-2512-4771-28D580697DD4}"/>
              </a:ext>
            </a:extLst>
          </p:cNvPr>
          <p:cNvSpPr txBox="1"/>
          <p:nvPr/>
        </p:nvSpPr>
        <p:spPr>
          <a:xfrm>
            <a:off x="323528" y="515865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This is equivalent to Langevin equation</a:t>
            </a:r>
            <a:endParaRPr lang="ja-JP" altLang="en-US" sz="1800" b="1" dirty="0">
              <a:solidFill>
                <a:schemeClr val="tx2">
                  <a:lumMod val="5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8" name="Object 13">
            <a:extLst>
              <a:ext uri="{FF2B5EF4-FFF2-40B4-BE49-F238E27FC236}">
                <a16:creationId xmlns:a16="http://schemas.microsoft.com/office/drawing/2014/main" id="{9D421908-73E8-DEEE-7F5C-1596132E386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87450" y="5582715"/>
          <a:ext cx="2516188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96800" imgH="406080" progId="Equation.DSMT4">
                  <p:embed/>
                </p:oleObj>
              </mc:Choice>
              <mc:Fallback>
                <p:oleObj name="Equation" r:id="rId7" imgW="1396800" imgH="406080" progId="Equation.DSMT4">
                  <p:embed/>
                  <p:pic>
                    <p:nvPicPr>
                      <p:cNvPr id="18" name="Object 13">
                        <a:extLst>
                          <a:ext uri="{FF2B5EF4-FFF2-40B4-BE49-F238E27FC236}">
                            <a16:creationId xmlns:a16="http://schemas.microsoft.com/office/drawing/2014/main" id="{649D940D-4271-4B79-8A15-46DA13977C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5582715"/>
                        <a:ext cx="2516188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3">
            <a:extLst>
              <a:ext uri="{FF2B5EF4-FFF2-40B4-BE49-F238E27FC236}">
                <a16:creationId xmlns:a16="http://schemas.microsoft.com/office/drawing/2014/main" id="{AB0720E3-3792-8F92-D5EE-49CCF52424C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23928" y="5592438"/>
          <a:ext cx="2332037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95280" imgH="406080" progId="Equation.DSMT4">
                  <p:embed/>
                </p:oleObj>
              </mc:Choice>
              <mc:Fallback>
                <p:oleObj name="Equation" r:id="rId9" imgW="1295280" imgH="406080" progId="Equation.DSMT4">
                  <p:embed/>
                  <p:pic>
                    <p:nvPicPr>
                      <p:cNvPr id="19" name="Object 13">
                        <a:extLst>
                          <a:ext uri="{FF2B5EF4-FFF2-40B4-BE49-F238E27FC236}">
                            <a16:creationId xmlns:a16="http://schemas.microsoft.com/office/drawing/2014/main" id="{20229AB9-B158-418F-8214-1586840FB9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3928" y="5592438"/>
                        <a:ext cx="2332037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図 4">
            <a:extLst>
              <a:ext uri="{FF2B5EF4-FFF2-40B4-BE49-F238E27FC236}">
                <a16:creationId xmlns:a16="http://schemas.microsoft.com/office/drawing/2014/main" id="{47394E32-B9AA-8A7C-D586-A3CF919CF74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68633" y="5416471"/>
            <a:ext cx="1064326" cy="1064326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D61F1C37-65BF-8D1B-FAA3-4DC6C58F2119}"/>
              </a:ext>
            </a:extLst>
          </p:cNvPr>
          <p:cNvSpPr/>
          <p:nvPr/>
        </p:nvSpPr>
        <p:spPr>
          <a:xfrm>
            <a:off x="8172400" y="4982290"/>
            <a:ext cx="8611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Kramers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49B8EA48-1796-997C-7878-6E402C81BF62}"/>
              </a:ext>
            </a:extLst>
          </p:cNvPr>
          <p:cNvSpPr/>
          <p:nvPr/>
        </p:nvSpPr>
        <p:spPr>
          <a:xfrm>
            <a:off x="6870230" y="6550223"/>
            <a:ext cx="9108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Langevin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14D26641-7B31-5486-5766-48218AE794E4}"/>
              </a:ext>
            </a:extLst>
          </p:cNvPr>
          <p:cNvSpPr txBox="1"/>
          <p:nvPr/>
        </p:nvSpPr>
        <p:spPr>
          <a:xfrm>
            <a:off x="1547664" y="6341860"/>
            <a:ext cx="45919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Suitable for classical MD studies</a:t>
            </a:r>
            <a:endParaRPr lang="ja-JP" altLang="en-US" dirty="0"/>
          </a:p>
        </p:txBody>
      </p:sp>
      <p:sp>
        <p:nvSpPr>
          <p:cNvPr id="25" name="四角形: 角を丸くする 24">
            <a:extLst>
              <a:ext uri="{FF2B5EF4-FFF2-40B4-BE49-F238E27FC236}">
                <a16:creationId xmlns:a16="http://schemas.microsoft.com/office/drawing/2014/main" id="{75FEEF73-55EE-8B0D-0A41-EB3E6DCCD562}"/>
              </a:ext>
            </a:extLst>
          </p:cNvPr>
          <p:cNvSpPr/>
          <p:nvPr/>
        </p:nvSpPr>
        <p:spPr>
          <a:xfrm>
            <a:off x="326273" y="928231"/>
            <a:ext cx="8491453" cy="179593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6" name="Object 13">
            <a:extLst>
              <a:ext uri="{FF2B5EF4-FFF2-40B4-BE49-F238E27FC236}">
                <a16:creationId xmlns:a16="http://schemas.microsoft.com/office/drawing/2014/main" id="{18C527FB-1B7C-1BD7-E44D-04F5866ABD3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5148" y="983000"/>
          <a:ext cx="7975600" cy="166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975440" imgH="1663560" progId="Equation.DSMT4">
                  <p:embed/>
                </p:oleObj>
              </mc:Choice>
              <mc:Fallback>
                <p:oleObj name="Equation" r:id="rId12" imgW="7975440" imgH="1663560" progId="Equation.DSMT4">
                  <p:embed/>
                  <p:pic>
                    <p:nvPicPr>
                      <p:cNvPr id="26" name="Object 13">
                        <a:extLst>
                          <a:ext uri="{FF2B5EF4-FFF2-40B4-BE49-F238E27FC236}">
                            <a16:creationId xmlns:a16="http://schemas.microsoft.com/office/drawing/2014/main" id="{1612FF30-197D-4B60-A48F-941B3C991C5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148" y="983000"/>
                        <a:ext cx="7975600" cy="166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15222C4F-B6DC-A3B8-651B-336A38364719}"/>
              </a:ext>
            </a:extLst>
          </p:cNvPr>
          <p:cNvSpPr txBox="1"/>
          <p:nvPr/>
        </p:nvSpPr>
        <p:spPr>
          <a:xfrm>
            <a:off x="179512" y="297914"/>
            <a:ext cx="85631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800" b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Thermodynamic Quantum Fokker-Planck Equations</a:t>
            </a:r>
            <a:endParaRPr lang="en-US" sz="2800" dirty="0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514E5CDB-BDAB-CAF3-CC27-B2F321AAE750}"/>
              </a:ext>
            </a:extLst>
          </p:cNvPr>
          <p:cNvSpPr txBox="1"/>
          <p:nvPr/>
        </p:nvSpPr>
        <p:spPr>
          <a:xfrm>
            <a:off x="1566313" y="2812783"/>
            <a:ext cx="72514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l" rtl="0"/>
            <a:r>
              <a:rPr lang="en-US" altLang="ja-JP" kern="100" dirty="0" err="1">
                <a:solidFill>
                  <a:srgbClr val="0563C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Koyanagi</a:t>
            </a:r>
            <a:r>
              <a:rPr lang="en-US" altLang="ja-JP" kern="100" dirty="0">
                <a:solidFill>
                  <a:srgbClr val="0563C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and Tanimura, 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4"/>
              </a:rPr>
              <a:t>J. Chem. Phys. </a:t>
            </a:r>
            <a:r>
              <a:rPr lang="de-DE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4"/>
              </a:rPr>
              <a:t>161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4"/>
              </a:rPr>
              <a:t>, 114113 (2024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endParaRPr lang="en-US" altLang="ja-JP" kern="100" dirty="0">
              <a:solidFill>
                <a:srgbClr val="0563C1"/>
              </a:solidFill>
              <a:latin typeface="Courier New" panose="02070309020205020404" pitchFamily="49" charset="0"/>
              <a:ea typeface="游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4355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1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60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">
            <a:extLst>
              <a:ext uri="{FF2B5EF4-FFF2-40B4-BE49-F238E27FC236}">
                <a16:creationId xmlns:a16="http://schemas.microsoft.com/office/drawing/2014/main" id="{A2F8D828-4C73-4F63-9FBE-5559C6A37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3084" y="3911215"/>
            <a:ext cx="6986648" cy="15765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27352" y="6299881"/>
            <a:ext cx="1733823" cy="513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77826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732240" y="3691227"/>
          <a:ext cx="2322513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95200" imgH="583920" progId="Equation.DSMT4">
                  <p:embed/>
                </p:oleObj>
              </mc:Choice>
              <mc:Fallback>
                <p:oleObj name="Equation" r:id="rId3" imgW="2095200" imgH="583920" progId="Equation.DSMT4">
                  <p:embed/>
                  <p:pic>
                    <p:nvPicPr>
                      <p:cNvPr id="778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2240" y="3691227"/>
                        <a:ext cx="2322513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27" name="Object 10"/>
          <p:cNvGraphicFramePr>
            <a:graphicFrameLocks noChangeAspect="1"/>
          </p:cNvGraphicFramePr>
          <p:nvPr/>
        </p:nvGraphicFramePr>
        <p:xfrm>
          <a:off x="220529" y="2801938"/>
          <a:ext cx="6634162" cy="2468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962160" imgH="1473120" progId="Equation.DSMT4">
                  <p:embed/>
                </p:oleObj>
              </mc:Choice>
              <mc:Fallback>
                <p:oleObj name="Equation" r:id="rId5" imgW="3962160" imgH="1473120" progId="Equation.DSMT4">
                  <p:embed/>
                  <p:pic>
                    <p:nvPicPr>
                      <p:cNvPr id="77827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529" y="2801938"/>
                        <a:ext cx="6634162" cy="2468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タイトル 1"/>
          <p:cNvSpPr>
            <a:spLocks noGrp="1"/>
          </p:cNvSpPr>
          <p:nvPr>
            <p:ph type="title"/>
          </p:nvPr>
        </p:nvSpPr>
        <p:spPr>
          <a:xfrm>
            <a:off x="-36512" y="-30488"/>
            <a:ext cx="7576244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Lindblad-Master equation (LME)</a:t>
            </a:r>
            <a:br>
              <a:rPr lang="en-US" altLang="ja-JP" dirty="0"/>
            </a:br>
            <a:r>
              <a:rPr lang="en-US" altLang="ja-JP" sz="2700" dirty="0"/>
              <a:t>Ohmic + high T bath or Markovian assumption</a:t>
            </a:r>
            <a:endParaRPr kumimoji="1" lang="ja-JP" altLang="en-US" sz="2700" dirty="0"/>
          </a:p>
        </p:txBody>
      </p:sp>
      <p:sp>
        <p:nvSpPr>
          <p:cNvPr id="8" name="正方形/長方形 7"/>
          <p:cNvSpPr/>
          <p:nvPr/>
        </p:nvSpPr>
        <p:spPr>
          <a:xfrm>
            <a:off x="144510" y="1179215"/>
            <a:ext cx="87681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For harmonic potential, Caldeira-Legger FP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60119" y="6092424"/>
            <a:ext cx="6954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If we include </a:t>
            </a:r>
            <a:r>
              <a:rPr lang="en-US" altLang="ja-JP" dirty="0" err="1">
                <a:ea typeface="Arial Unicode MS" panose="020B0604020202020204" pitchFamily="50" charset="-128"/>
              </a:rPr>
              <a:t>nonRWA</a:t>
            </a:r>
            <a:r>
              <a:rPr lang="en-US" altLang="ja-JP" dirty="0">
                <a:ea typeface="Arial Unicode MS" panose="020B0604020202020204" pitchFamily="50" charset="-128"/>
              </a:rPr>
              <a:t> terms unless the system is in</a:t>
            </a:r>
          </a:p>
          <a:p>
            <a:r>
              <a:rPr lang="en-US" altLang="ja-JP" dirty="0">
                <a:ea typeface="Arial Unicode MS" panose="020B0604020202020204" pitchFamily="50" charset="-128"/>
              </a:rPr>
              <a:t>very high temp, regime,  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the positivity problem </a:t>
            </a:r>
            <a:r>
              <a:rPr lang="en-US" altLang="ja-JP" dirty="0">
                <a:ea typeface="Arial Unicode MS" panose="020B0604020202020204" pitchFamily="50" charset="-128"/>
              </a:rPr>
              <a:t>occurs</a:t>
            </a: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41049" y="5631058"/>
            <a:ext cx="7366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ea typeface="Arial Unicode MS" panose="020B0604020202020204" pitchFamily="50" charset="-128"/>
              </a:rPr>
              <a:t>Carmichael,  </a:t>
            </a:r>
            <a:r>
              <a:rPr kumimoji="1" lang="en-US" altLang="ja-JP" i="1" dirty="0">
                <a:ea typeface="Arial Unicode MS" panose="020B0604020202020204" pitchFamily="50" charset="-128"/>
              </a:rPr>
              <a:t>Statistical Methods in Quantum Optics </a:t>
            </a:r>
            <a:r>
              <a:rPr kumimoji="1" lang="en-US" altLang="ja-JP" dirty="0">
                <a:ea typeface="Arial Unicode MS" panose="020B0604020202020204" pitchFamily="50" charset="-128"/>
              </a:rPr>
              <a:t>1 (Springer, 1999)</a:t>
            </a:r>
            <a:endParaRPr kumimoji="1"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187624" y="4036219"/>
            <a:ext cx="5400600" cy="1260312"/>
          </a:xfrm>
          <a:prstGeom prst="rect">
            <a:avLst/>
          </a:prstGeom>
          <a:solidFill>
            <a:schemeClr val="bg1">
              <a:alpha val="24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771800" y="5234450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non RWA terms</a:t>
            </a:r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5807850" y="6061369"/>
          <a:ext cx="14351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434960" imgH="647640" progId="Equation.DSMT4">
                  <p:embed/>
                </p:oleObj>
              </mc:Choice>
              <mc:Fallback>
                <p:oleObj name="Equation" r:id="rId7" imgW="1434960" imgH="647640" progId="Equation.DSMT4">
                  <p:embed/>
                  <p:pic>
                    <p:nvPicPr>
                      <p:cNvPr id="6" name="オブジェクト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07850" y="6061369"/>
                        <a:ext cx="14351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オブジェクト 10"/>
          <p:cNvGraphicFramePr>
            <a:graphicFrameLocks noChangeAspect="1"/>
          </p:cNvGraphicFramePr>
          <p:nvPr/>
        </p:nvGraphicFramePr>
        <p:xfrm>
          <a:off x="7299075" y="6410693"/>
          <a:ext cx="156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562040" imgH="291960" progId="Equation.DSMT4">
                  <p:embed/>
                </p:oleObj>
              </mc:Choice>
              <mc:Fallback>
                <p:oleObj name="Equation" r:id="rId9" imgW="1562040" imgH="291960" progId="Equation.DSMT4">
                  <p:embed/>
                  <p:pic>
                    <p:nvPicPr>
                      <p:cNvPr id="11" name="オブジェクト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9075" y="6410693"/>
                        <a:ext cx="156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/>
          <p:cNvGraphicFramePr>
            <a:graphicFrameLocks noChangeAspect="1"/>
          </p:cNvGraphicFramePr>
          <p:nvPr/>
        </p:nvGraphicFramePr>
        <p:xfrm>
          <a:off x="7429113" y="5930549"/>
          <a:ext cx="1130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30040" imgH="279360" progId="Equation.DSMT4">
                  <p:embed/>
                </p:oleObj>
              </mc:Choice>
              <mc:Fallback>
                <p:oleObj name="Equation" r:id="rId11" imgW="1130040" imgH="279360" progId="Equation.DSMT4">
                  <p:embed/>
                  <p:pic>
                    <p:nvPicPr>
                      <p:cNvPr id="13" name="オブジェクト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9113" y="5930549"/>
                        <a:ext cx="1130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オブジェクト 20">
            <a:extLst>
              <a:ext uri="{FF2B5EF4-FFF2-40B4-BE49-F238E27FC236}">
                <a16:creationId xmlns:a16="http://schemas.microsoft.com/office/drawing/2014/main" id="{DCCECAC6-6575-4BE6-A50F-F53B99648C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99075" y="2463909"/>
          <a:ext cx="1300163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36560" imgH="241200" progId="Equation.DSMT4">
                  <p:embed/>
                </p:oleObj>
              </mc:Choice>
              <mc:Fallback>
                <p:oleObj name="Equation" r:id="rId13" imgW="736560" imgH="241200" progId="Equation.DSMT4">
                  <p:embed/>
                  <p:pic>
                    <p:nvPicPr>
                      <p:cNvPr id="21" name="オブジェクト 20">
                        <a:extLst>
                          <a:ext uri="{FF2B5EF4-FFF2-40B4-BE49-F238E27FC236}">
                            <a16:creationId xmlns:a16="http://schemas.microsoft.com/office/drawing/2014/main" id="{DCCECAC6-6575-4BE6-A50F-F53B99648CD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9075" y="2463909"/>
                        <a:ext cx="1300163" cy="427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4">
            <a:extLst>
              <a:ext uri="{FF2B5EF4-FFF2-40B4-BE49-F238E27FC236}">
                <a16:creationId xmlns:a16="http://schemas.microsoft.com/office/drawing/2014/main" id="{B016BB92-1292-4C04-819D-BD635D4B955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934699" y="4515310"/>
          <a:ext cx="2057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057400" imgH="558720" progId="Equation.DSMT4">
                  <p:embed/>
                </p:oleObj>
              </mc:Choice>
              <mc:Fallback>
                <p:oleObj name="Equation" r:id="rId15" imgW="2057400" imgH="558720" progId="Equation.DSMT4">
                  <p:embed/>
                  <p:pic>
                    <p:nvPicPr>
                      <p:cNvPr id="16" name="Object 4">
                        <a:extLst>
                          <a:ext uri="{FF2B5EF4-FFF2-40B4-BE49-F238E27FC236}">
                            <a16:creationId xmlns:a16="http://schemas.microsoft.com/office/drawing/2014/main" id="{B016BB92-1292-4C04-819D-BD635D4B955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4699" y="4515310"/>
                        <a:ext cx="20574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3">
            <a:extLst>
              <a:ext uri="{FF2B5EF4-FFF2-40B4-BE49-F238E27FC236}">
                <a16:creationId xmlns:a16="http://schemas.microsoft.com/office/drawing/2014/main" id="{F815BC9A-DE09-4B5E-AEF7-938AC5EF8BE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5536" y="1511196"/>
          <a:ext cx="7793037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3708360" imgH="393480" progId="Equation.DSMT4">
                  <p:embed/>
                </p:oleObj>
              </mc:Choice>
              <mc:Fallback>
                <p:oleObj name="Equation" r:id="rId17" imgW="3708360" imgH="393480" progId="Equation.DSMT4">
                  <p:embed/>
                  <p:pic>
                    <p:nvPicPr>
                      <p:cNvPr id="19" name="Object 13">
                        <a:extLst>
                          <a:ext uri="{FF2B5EF4-FFF2-40B4-BE49-F238E27FC236}">
                            <a16:creationId xmlns:a16="http://schemas.microsoft.com/office/drawing/2014/main" id="{F815BC9A-DE09-4B5E-AEF7-938AC5EF8BE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511196"/>
                        <a:ext cx="7793037" cy="827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D5CBEB7-6FBD-4F18-8DFF-1C12953BC0E8}"/>
              </a:ext>
            </a:extLst>
          </p:cNvPr>
          <p:cNvSpPr txBox="1"/>
          <p:nvPr/>
        </p:nvSpPr>
        <p:spPr>
          <a:xfrm>
            <a:off x="140520" y="2465885"/>
            <a:ext cx="71585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ea typeface="Arial Unicode MS" panose="020B0604020202020204" pitchFamily="50" charset="-128"/>
              </a:rPr>
              <a:t>is equivalent to LME (Tanimura JPSJ,</a:t>
            </a:r>
            <a:r>
              <a:rPr lang="fr-FR" altLang="ja-JP" dirty="0">
                <a:ea typeface="Arial Unicode MS" panose="020B0604020202020204" pitchFamily="50" charset="-128"/>
              </a:rPr>
              <a:t>75 082001</a:t>
            </a:r>
            <a:r>
              <a:rPr lang="en-US" altLang="ja-JP" dirty="0">
                <a:ea typeface="Arial Unicode MS" panose="020B0604020202020204" pitchFamily="50" charset="-128"/>
              </a:rPr>
              <a:t> (2006)</a:t>
            </a:r>
            <a:endParaRPr lang="en-US" dirty="0"/>
          </a:p>
        </p:txBody>
      </p:sp>
      <p:pic>
        <p:nvPicPr>
          <p:cNvPr id="22" name="Picture 13">
            <a:extLst>
              <a:ext uri="{FF2B5EF4-FFF2-40B4-BE49-F238E27FC236}">
                <a16:creationId xmlns:a16="http://schemas.microsoft.com/office/drawing/2014/main" id="{467C9DF3-705B-476C-AFF1-BF5D4A6E48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429113" y="145895"/>
            <a:ext cx="1847096" cy="129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88021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4" grpId="0" animBg="1"/>
      <p:bldP spid="3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B026AD-D9B9-40CA-9E02-A56A063AAE33}"/>
              </a:ext>
            </a:extLst>
          </p:cNvPr>
          <p:cNvSpPr txBox="1">
            <a:spLocks/>
          </p:cNvSpPr>
          <p:nvPr/>
        </p:nvSpPr>
        <p:spPr>
          <a:xfrm>
            <a:off x="-1260648" y="2492896"/>
            <a:ext cx="11593288" cy="208823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kumimoji="1" lang="en-US" altLang="ja-JP" dirty="0">
                <a:solidFill>
                  <a:srgbClr val="0C0597"/>
                </a:solidFill>
              </a:rPr>
              <a:t>The secret of system-bath model</a:t>
            </a:r>
          </a:p>
          <a:p>
            <a:r>
              <a:rPr lang="en-US" altLang="ja-JP" dirty="0">
                <a:solidFill>
                  <a:srgbClr val="0C0597"/>
                </a:solidFill>
              </a:rPr>
              <a:t>   </a:t>
            </a:r>
            <a:r>
              <a:rPr kumimoji="1" lang="en-US" altLang="ja-JP" dirty="0">
                <a:solidFill>
                  <a:srgbClr val="0C0597"/>
                </a:solidFill>
              </a:rPr>
              <a:t> that no one told you</a:t>
            </a:r>
          </a:p>
        </p:txBody>
      </p:sp>
    </p:spTree>
    <p:extLst>
      <p:ext uri="{BB962C8B-B14F-4D97-AF65-F5344CB8AC3E}">
        <p14:creationId xmlns:p14="http://schemas.microsoft.com/office/powerpoint/2010/main" val="13162894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722C17E-D953-475F-B017-CB5C4DBF14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876" y="1402384"/>
            <a:ext cx="4883636" cy="2455574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B295AD69-794C-410C-8702-EA8FDFAC1A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11" y="3950536"/>
            <a:ext cx="4808423" cy="2475901"/>
          </a:xfrm>
          <a:prstGeom prst="rect">
            <a:avLst/>
          </a:prstGeom>
        </p:spPr>
      </p:pic>
      <p:sp>
        <p:nvSpPr>
          <p:cNvPr id="10" name="タイトル 1">
            <a:extLst>
              <a:ext uri="{FF2B5EF4-FFF2-40B4-BE49-F238E27FC236}">
                <a16:creationId xmlns:a16="http://schemas.microsoft.com/office/drawing/2014/main" id="{EC495CE0-486A-4A89-AD9F-AC0F6412C004}"/>
              </a:ext>
            </a:extLst>
          </p:cNvPr>
          <p:cNvSpPr txBox="1">
            <a:spLocks/>
          </p:cNvSpPr>
          <p:nvPr/>
        </p:nvSpPr>
        <p:spPr>
          <a:xfrm>
            <a:off x="-587239" y="110949"/>
            <a:ext cx="9222877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400" dirty="0"/>
              <a:t>T-QFPE vs Lindblad-master eq. (LME</a:t>
            </a:r>
            <a:r>
              <a:rPr lang="en-US" altLang="ja-JP" sz="3600" dirty="0"/>
              <a:t>)</a:t>
            </a:r>
            <a:endParaRPr lang="ja-JP" altLang="en-US" sz="3600" dirty="0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2B429CB9-E31F-4D29-A99F-3B4B37862E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1762391"/>
              </p:ext>
            </p:extLst>
          </p:nvPr>
        </p:nvGraphicFramePr>
        <p:xfrm>
          <a:off x="1219200" y="6305550"/>
          <a:ext cx="680561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063680" imgH="330120" progId="Equation.DSMT4">
                  <p:embed/>
                </p:oleObj>
              </mc:Choice>
              <mc:Fallback>
                <p:oleObj name="Equation" r:id="rId4" imgW="4063680" imgH="3301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2B429CB9-E31F-4D29-A99F-3B4B37862E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6305550"/>
                        <a:ext cx="6805613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049769C4-61B2-4150-9958-DC5401ECBCC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031163" y="90488"/>
          <a:ext cx="11652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60240" imgH="177480" progId="Equation.DSMT4">
                  <p:embed/>
                </p:oleObj>
              </mc:Choice>
              <mc:Fallback>
                <p:oleObj name="Equation" r:id="rId6" imgW="660240" imgH="177480" progId="Equation.DSMT4">
                  <p:embed/>
                  <p:pic>
                    <p:nvPicPr>
                      <p:cNvPr id="12" name="オブジェクト 11">
                        <a:extLst>
                          <a:ext uri="{FF2B5EF4-FFF2-40B4-BE49-F238E27FC236}">
                            <a16:creationId xmlns:a16="http://schemas.microsoft.com/office/drawing/2014/main" id="{049769C4-61B2-4150-9958-DC5401ECBCC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31163" y="90488"/>
                        <a:ext cx="1165225" cy="314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6" descr="2006-09-14_22-45-48_anime">
            <a:extLst>
              <a:ext uri="{FF2B5EF4-FFF2-40B4-BE49-F238E27FC236}">
                <a16:creationId xmlns:a16="http://schemas.microsoft.com/office/drawing/2014/main" id="{AD0B149C-8ECB-4EE2-B778-BD8201B21C1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42542" y="477757"/>
            <a:ext cx="986192" cy="97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FE3E5A6-B8EE-4370-9CA8-F119D8F4B89A}"/>
              </a:ext>
            </a:extLst>
          </p:cNvPr>
          <p:cNvSpPr txBox="1"/>
          <p:nvPr/>
        </p:nvSpPr>
        <p:spPr>
          <a:xfrm>
            <a:off x="15266" y="1017009"/>
            <a:ext cx="17005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dirty="0" err="1">
                <a:solidFill>
                  <a:srgbClr val="FF0000"/>
                </a:solidFill>
                <a:ea typeface="Arial Unicode MS" panose="020B0604020202020204" pitchFamily="50" charset="-128"/>
              </a:rPr>
              <a:t>i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) fluctuation:</a:t>
            </a:r>
            <a:r>
              <a:rPr lang="en-US" altLang="ja-JP" dirty="0">
                <a:ea typeface="Arial Unicode MS" panose="020B0604020202020204" pitchFamily="50" charset="-128"/>
              </a:rPr>
              <a:t> </a:t>
            </a:r>
            <a:endParaRPr lang="en-US" dirty="0"/>
          </a:p>
        </p:txBody>
      </p:sp>
      <p:graphicFrame>
        <p:nvGraphicFramePr>
          <p:cNvPr id="15" name="Object 10">
            <a:extLst>
              <a:ext uri="{FF2B5EF4-FFF2-40B4-BE49-F238E27FC236}">
                <a16:creationId xmlns:a16="http://schemas.microsoft.com/office/drawing/2014/main" id="{7E45FF79-BCB6-4D06-8F79-4B7AB403BCB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06402" y="909331"/>
          <a:ext cx="2255838" cy="62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46040" imgH="368280" progId="Equation.DSMT4">
                  <p:embed/>
                </p:oleObj>
              </mc:Choice>
              <mc:Fallback>
                <p:oleObj name="Equation" r:id="rId9" imgW="1346040" imgH="368280" progId="Equation.DSMT4">
                  <p:embed/>
                  <p:pic>
                    <p:nvPicPr>
                      <p:cNvPr id="15" name="Object 10">
                        <a:extLst>
                          <a:ext uri="{FF2B5EF4-FFF2-40B4-BE49-F238E27FC236}">
                            <a16:creationId xmlns:a16="http://schemas.microsoft.com/office/drawing/2014/main" id="{7E45FF79-BCB6-4D06-8F79-4B7AB403BCB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6402" y="909331"/>
                        <a:ext cx="2255838" cy="620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86D84B7B-612A-464E-8CE7-D538E893BFB6}"/>
              </a:ext>
            </a:extLst>
          </p:cNvPr>
          <p:cNvSpPr txBox="1"/>
          <p:nvPr/>
        </p:nvSpPr>
        <p:spPr>
          <a:xfrm>
            <a:off x="4820690" y="1486833"/>
            <a:ext cx="17005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(ii) Dissipation:</a:t>
            </a:r>
            <a:endParaRPr lang="en-US" dirty="0">
              <a:solidFill>
                <a:srgbClr val="0066FF"/>
              </a:solidFill>
            </a:endParaRPr>
          </a:p>
        </p:txBody>
      </p:sp>
      <p:graphicFrame>
        <p:nvGraphicFramePr>
          <p:cNvPr id="17" name="Object 10">
            <a:extLst>
              <a:ext uri="{FF2B5EF4-FFF2-40B4-BE49-F238E27FC236}">
                <a16:creationId xmlns:a16="http://schemas.microsoft.com/office/drawing/2014/main" id="{4870ACD5-7357-4E15-91F2-C064D7E64E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844989"/>
              </p:ext>
            </p:extLst>
          </p:nvPr>
        </p:nvGraphicFramePr>
        <p:xfrm>
          <a:off x="6410039" y="1371998"/>
          <a:ext cx="1979613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180800" imgH="368280" progId="Equation.DSMT4">
                  <p:embed/>
                </p:oleObj>
              </mc:Choice>
              <mc:Fallback>
                <p:oleObj name="Equation" r:id="rId11" imgW="1180800" imgH="368280" progId="Equation.DSMT4">
                  <p:embed/>
                  <p:pic>
                    <p:nvPicPr>
                      <p:cNvPr id="17" name="Object 10">
                        <a:extLst>
                          <a:ext uri="{FF2B5EF4-FFF2-40B4-BE49-F238E27FC236}">
                            <a16:creationId xmlns:a16="http://schemas.microsoft.com/office/drawing/2014/main" id="{4870ACD5-7357-4E15-91F2-C064D7E64E6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10039" y="1371998"/>
                        <a:ext cx="1979613" cy="620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97C50F48-EEEB-4E9B-9147-B91F2A22A39C}"/>
              </a:ext>
            </a:extLst>
          </p:cNvPr>
          <p:cNvSpPr txBox="1"/>
          <p:nvPr/>
        </p:nvSpPr>
        <p:spPr>
          <a:xfrm>
            <a:off x="1159020" y="1541492"/>
            <a:ext cx="1293508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(a) high</a:t>
            </a:r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sz="12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=1.0)</a:t>
            </a:r>
            <a:endParaRPr lang="en-US" sz="1200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5295E1A-BEA7-41FF-96B9-F80E3BF3E66A}"/>
              </a:ext>
            </a:extLst>
          </p:cNvPr>
          <p:cNvSpPr txBox="1"/>
          <p:nvPr/>
        </p:nvSpPr>
        <p:spPr>
          <a:xfrm>
            <a:off x="3346349" y="1568355"/>
            <a:ext cx="1225651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066FF"/>
                </a:solidFill>
                <a:ea typeface="Arial Unicode MS" panose="020B0604020202020204" pitchFamily="50" charset="-128"/>
              </a:rPr>
              <a:t>(b) low</a:t>
            </a:r>
            <a:r>
              <a:rPr lang="en-US" altLang="ja-JP" sz="1200" dirty="0">
                <a:solidFill>
                  <a:srgbClr val="0066FF"/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sz="1200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0066FF"/>
                </a:solidFill>
                <a:ea typeface="Arial Unicode MS" panose="020B0604020202020204" pitchFamily="50" charset="-128"/>
              </a:rPr>
              <a:t>=0.1)</a:t>
            </a:r>
            <a:endParaRPr lang="en-US" sz="1200" dirty="0">
              <a:solidFill>
                <a:srgbClr val="0066FF"/>
              </a:solidFill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B2F3810-E09F-4AD1-9CA4-25AB3227956C}"/>
              </a:ext>
            </a:extLst>
          </p:cNvPr>
          <p:cNvSpPr txBox="1"/>
          <p:nvPr/>
        </p:nvSpPr>
        <p:spPr>
          <a:xfrm>
            <a:off x="541895" y="6423308"/>
            <a:ext cx="8646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LME:</a:t>
            </a:r>
            <a:endParaRPr 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BD2D418D-5393-4A01-BF05-18311A25B52C}"/>
              </a:ext>
            </a:extLst>
          </p:cNvPr>
          <p:cNvSpPr txBox="1"/>
          <p:nvPr/>
        </p:nvSpPr>
        <p:spPr>
          <a:xfrm>
            <a:off x="18239" y="3792769"/>
            <a:ext cx="35145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(iii) Equilibrium distribution</a:t>
            </a:r>
            <a:endParaRPr lang="en-US" dirty="0">
              <a:solidFill>
                <a:srgbClr val="0066FF"/>
              </a:solidFill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075B3315-3A00-41B0-B399-FCBED3F00E1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94473" y="1930382"/>
            <a:ext cx="2866046" cy="4267992"/>
          </a:xfrm>
          <a:prstGeom prst="rect">
            <a:avLst/>
          </a:prstGeom>
        </p:spPr>
      </p:pic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EB55DA60-CC81-401A-B77F-AAE4B0667C67}"/>
              </a:ext>
            </a:extLst>
          </p:cNvPr>
          <p:cNvSpPr txBox="1"/>
          <p:nvPr/>
        </p:nvSpPr>
        <p:spPr>
          <a:xfrm>
            <a:off x="1528217" y="1902533"/>
            <a:ext cx="1296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T-QFPE</a:t>
            </a:r>
            <a:r>
              <a:rPr lang="en-US" altLang="ja-JP" sz="1200" dirty="0">
                <a:ea typeface="Arial Unicode MS" panose="020B0604020202020204" pitchFamily="50" charset="-128"/>
              </a:rPr>
              <a:t>(</a:t>
            </a:r>
            <a:r>
              <a:rPr lang="en-US" altLang="ja-JP" sz="1000" dirty="0">
                <a:ea typeface="Arial Unicode MS" panose="020B0604020202020204" pitchFamily="50" charset="-128"/>
              </a:rPr>
              <a:t>exact</a:t>
            </a:r>
            <a:r>
              <a:rPr lang="en-US" altLang="ja-JP" sz="1200" dirty="0">
                <a:ea typeface="Arial Unicode MS" panose="020B0604020202020204" pitchFamily="50" charset="-128"/>
              </a:rPr>
              <a:t>)</a:t>
            </a: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L-ME</a:t>
            </a: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53DDA9CB-A517-4CB6-B61E-A3CF803733A9}"/>
              </a:ext>
            </a:extLst>
          </p:cNvPr>
          <p:cNvCxnSpPr>
            <a:cxnSpLocks/>
          </p:cNvCxnSpPr>
          <p:nvPr/>
        </p:nvCxnSpPr>
        <p:spPr>
          <a:xfrm flipH="1" flipV="1">
            <a:off x="1043608" y="1908149"/>
            <a:ext cx="504554" cy="10919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矢印コネクタ 26">
            <a:extLst>
              <a:ext uri="{FF2B5EF4-FFF2-40B4-BE49-F238E27FC236}">
                <a16:creationId xmlns:a16="http://schemas.microsoft.com/office/drawing/2014/main" id="{2E73DFD7-6B13-48DA-BF08-6B3C35AB56C5}"/>
              </a:ext>
            </a:extLst>
          </p:cNvPr>
          <p:cNvCxnSpPr>
            <a:cxnSpLocks/>
            <a:stCxn id="26" idx="1"/>
          </p:cNvCxnSpPr>
          <p:nvPr/>
        </p:nvCxnSpPr>
        <p:spPr>
          <a:xfrm flipH="1" flipV="1">
            <a:off x="974236" y="2017342"/>
            <a:ext cx="553981" cy="208357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20A8F6E6-FBEE-435F-BB70-380CBBC9FB1E}"/>
              </a:ext>
            </a:extLst>
          </p:cNvPr>
          <p:cNvCxnSpPr>
            <a:cxnSpLocks/>
          </p:cNvCxnSpPr>
          <p:nvPr/>
        </p:nvCxnSpPr>
        <p:spPr>
          <a:xfrm flipH="1">
            <a:off x="1336680" y="2521664"/>
            <a:ext cx="228282" cy="197105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16ED3677-2874-45FE-A343-FF58EA45CB6C}"/>
              </a:ext>
            </a:extLst>
          </p:cNvPr>
          <p:cNvSpPr txBox="1"/>
          <p:nvPr/>
        </p:nvSpPr>
        <p:spPr>
          <a:xfrm>
            <a:off x="3715032" y="1927983"/>
            <a:ext cx="1296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T-QFPE</a:t>
            </a:r>
            <a:r>
              <a:rPr lang="en-US" altLang="ja-JP" sz="1200" dirty="0">
                <a:ea typeface="Arial Unicode MS" panose="020B0604020202020204" pitchFamily="50" charset="-128"/>
              </a:rPr>
              <a:t>(</a:t>
            </a:r>
            <a:r>
              <a:rPr lang="en-US" altLang="ja-JP" sz="1000" dirty="0">
                <a:ea typeface="Arial Unicode MS" panose="020B0604020202020204" pitchFamily="50" charset="-128"/>
              </a:rPr>
              <a:t>exact</a:t>
            </a:r>
            <a:r>
              <a:rPr lang="en-US" altLang="ja-JP" sz="1200" dirty="0">
                <a:ea typeface="Arial Unicode MS" panose="020B0604020202020204" pitchFamily="50" charset="-128"/>
              </a:rPr>
              <a:t>)</a:t>
            </a: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L-ME</a:t>
            </a:r>
          </a:p>
        </p:txBody>
      </p: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81267EDE-B0EF-40C6-B081-7BABEB69C82A}"/>
              </a:ext>
            </a:extLst>
          </p:cNvPr>
          <p:cNvCxnSpPr>
            <a:cxnSpLocks/>
          </p:cNvCxnSpPr>
          <p:nvPr/>
        </p:nvCxnSpPr>
        <p:spPr>
          <a:xfrm flipH="1" flipV="1">
            <a:off x="3236243" y="2014011"/>
            <a:ext cx="478789" cy="49711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>
            <a:extLst>
              <a:ext uri="{FF2B5EF4-FFF2-40B4-BE49-F238E27FC236}">
                <a16:creationId xmlns:a16="http://schemas.microsoft.com/office/drawing/2014/main" id="{D101C0F5-BBE8-47F5-B42E-D488018A287C}"/>
              </a:ext>
            </a:extLst>
          </p:cNvPr>
          <p:cNvCxnSpPr>
            <a:cxnSpLocks/>
            <a:stCxn id="41" idx="1"/>
          </p:cNvCxnSpPr>
          <p:nvPr/>
        </p:nvCxnSpPr>
        <p:spPr>
          <a:xfrm flipH="1">
            <a:off x="3097140" y="2251149"/>
            <a:ext cx="617892" cy="602282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矢印コネクタ 43">
            <a:extLst>
              <a:ext uri="{FF2B5EF4-FFF2-40B4-BE49-F238E27FC236}">
                <a16:creationId xmlns:a16="http://schemas.microsoft.com/office/drawing/2014/main" id="{DF54561C-5A51-4DDC-9C4B-3D358B8B7609}"/>
              </a:ext>
            </a:extLst>
          </p:cNvPr>
          <p:cNvCxnSpPr>
            <a:cxnSpLocks/>
          </p:cNvCxnSpPr>
          <p:nvPr/>
        </p:nvCxnSpPr>
        <p:spPr>
          <a:xfrm flipH="1">
            <a:off x="3435083" y="2480412"/>
            <a:ext cx="323864" cy="396124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4FF6BE82-7764-4CEF-BEBC-7B7E4C69C61B}"/>
              </a:ext>
            </a:extLst>
          </p:cNvPr>
          <p:cNvSpPr txBox="1"/>
          <p:nvPr/>
        </p:nvSpPr>
        <p:spPr>
          <a:xfrm>
            <a:off x="4235828" y="4425273"/>
            <a:ext cx="1296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T-QFPE</a:t>
            </a:r>
            <a:r>
              <a:rPr lang="en-US" altLang="ja-JP" sz="1200" dirty="0">
                <a:ea typeface="Arial Unicode MS" panose="020B0604020202020204" pitchFamily="50" charset="-128"/>
              </a:rPr>
              <a:t>(</a:t>
            </a:r>
            <a:r>
              <a:rPr lang="en-US" altLang="ja-JP" sz="1000" dirty="0">
                <a:ea typeface="Arial Unicode MS" panose="020B0604020202020204" pitchFamily="50" charset="-128"/>
              </a:rPr>
              <a:t>exact</a:t>
            </a:r>
            <a:r>
              <a:rPr lang="en-US" altLang="ja-JP" sz="1200" dirty="0">
                <a:ea typeface="Arial Unicode MS" panose="020B0604020202020204" pitchFamily="50" charset="-128"/>
              </a:rPr>
              <a:t>)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L-ME</a:t>
            </a:r>
          </a:p>
        </p:txBody>
      </p:sp>
      <p:cxnSp>
        <p:nvCxnSpPr>
          <p:cNvPr id="58" name="直線矢印コネクタ 57">
            <a:extLst>
              <a:ext uri="{FF2B5EF4-FFF2-40B4-BE49-F238E27FC236}">
                <a16:creationId xmlns:a16="http://schemas.microsoft.com/office/drawing/2014/main" id="{17E5B1F2-116D-444E-8E13-78F145EBE70E}"/>
              </a:ext>
            </a:extLst>
          </p:cNvPr>
          <p:cNvCxnSpPr>
            <a:cxnSpLocks/>
          </p:cNvCxnSpPr>
          <p:nvPr/>
        </p:nvCxnSpPr>
        <p:spPr>
          <a:xfrm flipH="1">
            <a:off x="3847259" y="4838856"/>
            <a:ext cx="439084" cy="28519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矢印コネクタ 58">
            <a:extLst>
              <a:ext uri="{FF2B5EF4-FFF2-40B4-BE49-F238E27FC236}">
                <a16:creationId xmlns:a16="http://schemas.microsoft.com/office/drawing/2014/main" id="{364F43B9-7AA7-4563-9244-7ACDAD5CDEC5}"/>
              </a:ext>
            </a:extLst>
          </p:cNvPr>
          <p:cNvCxnSpPr>
            <a:cxnSpLocks/>
          </p:cNvCxnSpPr>
          <p:nvPr/>
        </p:nvCxnSpPr>
        <p:spPr>
          <a:xfrm flipH="1">
            <a:off x="3903640" y="4545686"/>
            <a:ext cx="326321" cy="126951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矢印コネクタ 59">
            <a:extLst>
              <a:ext uri="{FF2B5EF4-FFF2-40B4-BE49-F238E27FC236}">
                <a16:creationId xmlns:a16="http://schemas.microsoft.com/office/drawing/2014/main" id="{295CBF85-4543-4739-88F6-14FE217F3549}"/>
              </a:ext>
            </a:extLst>
          </p:cNvPr>
          <p:cNvCxnSpPr>
            <a:cxnSpLocks/>
          </p:cNvCxnSpPr>
          <p:nvPr/>
        </p:nvCxnSpPr>
        <p:spPr>
          <a:xfrm flipH="1">
            <a:off x="4024199" y="5075665"/>
            <a:ext cx="240104" cy="485292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16FCAF34-A6A1-4935-9A62-8B3F33E88B0F}"/>
              </a:ext>
            </a:extLst>
          </p:cNvPr>
          <p:cNvSpPr txBox="1"/>
          <p:nvPr/>
        </p:nvSpPr>
        <p:spPr>
          <a:xfrm>
            <a:off x="179512" y="645160"/>
            <a:ext cx="83529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Koyanagi</a:t>
            </a:r>
            <a:r>
              <a:rPr lang="en-US" dirty="0"/>
              <a:t> &amp; Tanimura, JCP(software section) 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4"/>
              </a:rPr>
              <a:t>J. Chem. Phys. </a:t>
            </a:r>
            <a:r>
              <a:rPr lang="de-DE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4"/>
              </a:rPr>
              <a:t>161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4"/>
              </a:rPr>
              <a:t>, 114113 (2024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endParaRPr lang="en-US" dirty="0"/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5BF57786-2FA1-47FE-916F-F92E2702D00D}"/>
              </a:ext>
            </a:extLst>
          </p:cNvPr>
          <p:cNvSpPr txBox="1"/>
          <p:nvPr/>
        </p:nvSpPr>
        <p:spPr>
          <a:xfrm>
            <a:off x="7223819" y="2799097"/>
            <a:ext cx="1296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T-QFPE</a:t>
            </a:r>
            <a:r>
              <a:rPr lang="en-US" altLang="ja-JP" sz="1200" dirty="0">
                <a:ea typeface="Arial Unicode MS" panose="020B0604020202020204" pitchFamily="50" charset="-128"/>
              </a:rPr>
              <a:t>(</a:t>
            </a:r>
            <a:r>
              <a:rPr lang="en-US" altLang="ja-JP" sz="1000" dirty="0">
                <a:ea typeface="Arial Unicode MS" panose="020B0604020202020204" pitchFamily="50" charset="-128"/>
              </a:rPr>
              <a:t>exact</a:t>
            </a:r>
            <a:r>
              <a:rPr lang="en-US" altLang="ja-JP" sz="1200" dirty="0">
                <a:ea typeface="Arial Unicode MS" panose="020B0604020202020204" pitchFamily="50" charset="-128"/>
              </a:rPr>
              <a:t>)</a:t>
            </a: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LME</a:t>
            </a:r>
          </a:p>
        </p:txBody>
      </p:sp>
      <p:cxnSp>
        <p:nvCxnSpPr>
          <p:cNvPr id="48" name="直線矢印コネクタ 47">
            <a:extLst>
              <a:ext uri="{FF2B5EF4-FFF2-40B4-BE49-F238E27FC236}">
                <a16:creationId xmlns:a16="http://schemas.microsoft.com/office/drawing/2014/main" id="{5F0B9340-A152-4CDD-82C6-9B9C36B709DC}"/>
              </a:ext>
            </a:extLst>
          </p:cNvPr>
          <p:cNvCxnSpPr>
            <a:cxnSpLocks/>
            <a:stCxn id="47" idx="1"/>
          </p:cNvCxnSpPr>
          <p:nvPr/>
        </p:nvCxnSpPr>
        <p:spPr>
          <a:xfrm flipH="1" flipV="1">
            <a:off x="6385931" y="3096166"/>
            <a:ext cx="837888" cy="26097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4B1E1712-6083-4E80-ABC5-35A3D6745503}"/>
              </a:ext>
            </a:extLst>
          </p:cNvPr>
          <p:cNvSpPr txBox="1"/>
          <p:nvPr/>
        </p:nvSpPr>
        <p:spPr>
          <a:xfrm>
            <a:off x="7589997" y="4545686"/>
            <a:ext cx="1296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T-QFPE</a:t>
            </a:r>
            <a:r>
              <a:rPr lang="en-US" altLang="ja-JP" sz="1200" dirty="0">
                <a:ea typeface="Arial Unicode MS" panose="020B0604020202020204" pitchFamily="50" charset="-128"/>
              </a:rPr>
              <a:t>(</a:t>
            </a:r>
            <a:r>
              <a:rPr lang="en-US" altLang="ja-JP" sz="1000" dirty="0">
                <a:ea typeface="Arial Unicode MS" panose="020B0604020202020204" pitchFamily="50" charset="-128"/>
              </a:rPr>
              <a:t>exact</a:t>
            </a:r>
            <a:r>
              <a:rPr lang="en-US" altLang="ja-JP" sz="1200" dirty="0">
                <a:ea typeface="Arial Unicode MS" panose="020B0604020202020204" pitchFamily="50" charset="-128"/>
              </a:rPr>
              <a:t>)</a:t>
            </a: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sz="1200" dirty="0">
                <a:solidFill>
                  <a:srgbClr val="0066FF"/>
                </a:solidFill>
              </a:rPr>
              <a:t>L-ME</a:t>
            </a:r>
          </a:p>
        </p:txBody>
      </p: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255B5A49-2F97-48F8-898B-3DC54F303CDD}"/>
              </a:ext>
            </a:extLst>
          </p:cNvPr>
          <p:cNvCxnSpPr>
            <a:cxnSpLocks/>
          </p:cNvCxnSpPr>
          <p:nvPr/>
        </p:nvCxnSpPr>
        <p:spPr>
          <a:xfrm flipH="1" flipV="1">
            <a:off x="6273366" y="4373610"/>
            <a:ext cx="1327489" cy="294974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矢印コネクタ 52">
            <a:extLst>
              <a:ext uri="{FF2B5EF4-FFF2-40B4-BE49-F238E27FC236}">
                <a16:creationId xmlns:a16="http://schemas.microsoft.com/office/drawing/2014/main" id="{3A31A9B5-6F36-48D2-9DCA-C3E9857B57F8}"/>
              </a:ext>
            </a:extLst>
          </p:cNvPr>
          <p:cNvCxnSpPr>
            <a:cxnSpLocks/>
          </p:cNvCxnSpPr>
          <p:nvPr/>
        </p:nvCxnSpPr>
        <p:spPr>
          <a:xfrm flipH="1" flipV="1">
            <a:off x="6300192" y="4581128"/>
            <a:ext cx="1304768" cy="269129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矢印コネクタ 53">
            <a:extLst>
              <a:ext uri="{FF2B5EF4-FFF2-40B4-BE49-F238E27FC236}">
                <a16:creationId xmlns:a16="http://schemas.microsoft.com/office/drawing/2014/main" id="{700B9E53-412A-49E0-8CC1-9E6E5AB2D5F8}"/>
              </a:ext>
            </a:extLst>
          </p:cNvPr>
          <p:cNvCxnSpPr>
            <a:cxnSpLocks/>
          </p:cNvCxnSpPr>
          <p:nvPr/>
        </p:nvCxnSpPr>
        <p:spPr>
          <a:xfrm flipH="1">
            <a:off x="6723113" y="5098116"/>
            <a:ext cx="910801" cy="18422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6AFB6647-6A86-4B56-B049-9E0BEE5E7FCA}"/>
              </a:ext>
            </a:extLst>
          </p:cNvPr>
          <p:cNvSpPr txBox="1"/>
          <p:nvPr/>
        </p:nvSpPr>
        <p:spPr>
          <a:xfrm>
            <a:off x="683479" y="4205020"/>
            <a:ext cx="864683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(a)</a:t>
            </a:r>
            <a:r>
              <a:rPr lang="en-US" altLang="ja-JP" sz="12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=1.0</a:t>
            </a:r>
            <a:endParaRPr lang="en-US" sz="1200" dirty="0"/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101A0A11-2380-4D90-891C-D608C540792B}"/>
              </a:ext>
            </a:extLst>
          </p:cNvPr>
          <p:cNvSpPr txBox="1"/>
          <p:nvPr/>
        </p:nvSpPr>
        <p:spPr>
          <a:xfrm>
            <a:off x="2922562" y="4191314"/>
            <a:ext cx="847575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066FF"/>
                </a:solidFill>
                <a:ea typeface="Arial Unicode MS" panose="020B0604020202020204" pitchFamily="50" charset="-128"/>
              </a:rPr>
              <a:t>(b)</a:t>
            </a:r>
            <a:r>
              <a:rPr lang="en-US" altLang="ja-JP" sz="1200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0066FF"/>
                </a:solidFill>
                <a:ea typeface="Arial Unicode MS" panose="020B0604020202020204" pitchFamily="50" charset="-128"/>
              </a:rPr>
              <a:t>=0.1</a:t>
            </a:r>
            <a:endParaRPr lang="en-US" sz="12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28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2" grpId="0" animBg="1"/>
      <p:bldP spid="23" grpId="0" animBg="1"/>
      <p:bldP spid="25" grpId="0"/>
      <p:bldP spid="26" grpId="0"/>
      <p:bldP spid="41" grpId="0"/>
      <p:bldP spid="57" grpId="0"/>
      <p:bldP spid="47" grpId="0"/>
      <p:bldP spid="51" grpId="0"/>
      <p:bldP spid="40" grpId="0" animBg="1"/>
      <p:bldP spid="4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図 13">
            <a:extLst>
              <a:ext uri="{FF2B5EF4-FFF2-40B4-BE49-F238E27FC236}">
                <a16:creationId xmlns:a16="http://schemas.microsoft.com/office/drawing/2014/main" id="{C9A2D1CE-4B0A-4E5C-9FC2-B7F493CAE8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472" y="2850454"/>
            <a:ext cx="2376264" cy="3666237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01DABC8E-CFE2-4D27-ADC3-3B03DF66C9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8214" y="2922562"/>
            <a:ext cx="2083287" cy="3522020"/>
          </a:xfrm>
          <a:prstGeom prst="rect">
            <a:avLst/>
          </a:prstGeom>
        </p:spPr>
      </p:pic>
      <p:sp>
        <p:nvSpPr>
          <p:cNvPr id="4" name="タイトル 1">
            <a:extLst>
              <a:ext uri="{FF2B5EF4-FFF2-40B4-BE49-F238E27FC236}">
                <a16:creationId xmlns:a16="http://schemas.microsoft.com/office/drawing/2014/main" id="{BA52EECB-2F5D-46C8-A118-36ABD7754A1F}"/>
              </a:ext>
            </a:extLst>
          </p:cNvPr>
          <p:cNvSpPr txBox="1">
            <a:spLocks/>
          </p:cNvSpPr>
          <p:nvPr/>
        </p:nvSpPr>
        <p:spPr>
          <a:xfrm>
            <a:off x="-1651983" y="1147875"/>
            <a:ext cx="6491989" cy="725763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2000" dirty="0">
                <a:solidFill>
                  <a:srgbClr val="FF0000"/>
                </a:solidFill>
              </a:rPr>
              <a:t> Ohmic case:  </a:t>
            </a:r>
          </a:p>
          <a:p>
            <a:r>
              <a:rPr lang="en-US" altLang="ja-JP" sz="2000" dirty="0">
                <a:solidFill>
                  <a:srgbClr val="FF0000"/>
                </a:solidFill>
              </a:rPr>
              <a:t>(infrared anomaly)</a:t>
            </a:r>
            <a:endParaRPr lang="ja-JP" altLang="en-US" sz="2000" dirty="0">
              <a:solidFill>
                <a:srgbClr val="FF0000"/>
              </a:solidFill>
            </a:endParaRPr>
          </a:p>
        </p:txBody>
      </p:sp>
      <p:graphicFrame>
        <p:nvGraphicFramePr>
          <p:cNvPr id="5" name="Object 10">
            <a:extLst>
              <a:ext uri="{FF2B5EF4-FFF2-40B4-BE49-F238E27FC236}">
                <a16:creationId xmlns:a16="http://schemas.microsoft.com/office/drawing/2014/main" id="{6A464279-6E13-4DA1-A80B-3BB9604861D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41736" y="956590"/>
          <a:ext cx="5910262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30520" imgH="685800" progId="Equation.DSMT4">
                  <p:embed/>
                </p:oleObj>
              </mc:Choice>
              <mc:Fallback>
                <p:oleObj name="Equation" r:id="rId4" imgW="3530520" imgH="685800" progId="Equation.DSMT4">
                  <p:embed/>
                  <p:pic>
                    <p:nvPicPr>
                      <p:cNvPr id="5" name="Object 10">
                        <a:extLst>
                          <a:ext uri="{FF2B5EF4-FFF2-40B4-BE49-F238E27FC236}">
                            <a16:creationId xmlns:a16="http://schemas.microsoft.com/office/drawing/2014/main" id="{6A464279-6E13-4DA1-A80B-3BB9604861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1736" y="956590"/>
                        <a:ext cx="5910262" cy="1149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図 6">
            <a:extLst>
              <a:ext uri="{FF2B5EF4-FFF2-40B4-BE49-F238E27FC236}">
                <a16:creationId xmlns:a16="http://schemas.microsoft.com/office/drawing/2014/main" id="{F1C11E92-7C39-4159-9C28-77863AA06C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2783" y="3385485"/>
            <a:ext cx="2364876" cy="1181656"/>
          </a:xfrm>
          <a:prstGeom prst="rect">
            <a:avLst/>
          </a:prstGeom>
        </p:spPr>
      </p:pic>
      <p:graphicFrame>
        <p:nvGraphicFramePr>
          <p:cNvPr id="10" name="Object 10">
            <a:extLst>
              <a:ext uri="{FF2B5EF4-FFF2-40B4-BE49-F238E27FC236}">
                <a16:creationId xmlns:a16="http://schemas.microsoft.com/office/drawing/2014/main" id="{08360FD0-62D2-415F-827E-4A0DBE49ED4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222996" y="2886293"/>
          <a:ext cx="16795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02960" imgH="253800" progId="Equation.DSMT4">
                  <p:embed/>
                </p:oleObj>
              </mc:Choice>
              <mc:Fallback>
                <p:oleObj name="Equation" r:id="rId7" imgW="1002960" imgH="253800" progId="Equation.DSMT4">
                  <p:embed/>
                  <p:pic>
                    <p:nvPicPr>
                      <p:cNvPr id="10" name="Object 10">
                        <a:extLst>
                          <a:ext uri="{FF2B5EF4-FFF2-40B4-BE49-F238E27FC236}">
                            <a16:creationId xmlns:a16="http://schemas.microsoft.com/office/drawing/2014/main" id="{08360FD0-62D2-415F-827E-4A0DBE49ED4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2996" y="2886293"/>
                        <a:ext cx="1679575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221B557-E72B-498F-AB5B-AC0835ABD2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79214" y="2307653"/>
          <a:ext cx="1698625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15920" imgH="342720" progId="Equation.DSMT4">
                  <p:embed/>
                </p:oleObj>
              </mc:Choice>
              <mc:Fallback>
                <p:oleObj name="Equation" r:id="rId9" imgW="1015920" imgH="3427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E221B557-E72B-498F-AB5B-AC0835ABD2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9214" y="2307653"/>
                        <a:ext cx="1698625" cy="573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28962E7-BE9A-4EA0-837A-5EB53F65A75A}"/>
              </a:ext>
            </a:extLst>
          </p:cNvPr>
          <p:cNvSpPr txBox="1"/>
          <p:nvPr/>
        </p:nvSpPr>
        <p:spPr>
          <a:xfrm>
            <a:off x="2328527" y="3042065"/>
            <a:ext cx="17281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rgbClr val="00B050"/>
                </a:solidFill>
              </a:rPr>
              <a:t>Weak SB coupling</a:t>
            </a:r>
            <a:endParaRPr lang="en-US" sz="1600" dirty="0">
              <a:solidFill>
                <a:srgbClr val="00B050"/>
              </a:solidFill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C35C4CE-7040-4E5F-A2AA-27AFF1D947F9}"/>
              </a:ext>
            </a:extLst>
          </p:cNvPr>
          <p:cNvSpPr txBox="1"/>
          <p:nvPr/>
        </p:nvSpPr>
        <p:spPr>
          <a:xfrm>
            <a:off x="1989065" y="4771921"/>
            <a:ext cx="17281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C0597"/>
                </a:solidFill>
              </a:rPr>
              <a:t>Strong SB coupling</a:t>
            </a:r>
            <a:endParaRPr lang="en-US" dirty="0">
              <a:solidFill>
                <a:srgbClr val="0C0597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DF81D42F-9E8A-4EDE-B839-5A8D6D8170B6}"/>
              </a:ext>
            </a:extLst>
          </p:cNvPr>
          <p:cNvSpPr txBox="1"/>
          <p:nvPr/>
        </p:nvSpPr>
        <p:spPr>
          <a:xfrm>
            <a:off x="5348852" y="2915132"/>
            <a:ext cx="17281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</a:rPr>
              <a:t>High 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8F39A323-26B2-4CC1-9870-284DCB62A6FA}"/>
              </a:ext>
            </a:extLst>
          </p:cNvPr>
          <p:cNvSpPr txBox="1"/>
          <p:nvPr/>
        </p:nvSpPr>
        <p:spPr>
          <a:xfrm>
            <a:off x="5350797" y="4539862"/>
            <a:ext cx="17281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L</a:t>
            </a:r>
            <a:r>
              <a:rPr lang="en-US" altLang="ja-JP" sz="1800" dirty="0">
                <a:solidFill>
                  <a:srgbClr val="0066FF"/>
                </a:solidFill>
              </a:rPr>
              <a:t>ow T</a:t>
            </a:r>
            <a:endParaRPr lang="en-US" dirty="0">
              <a:solidFill>
                <a:srgbClr val="0066FF"/>
              </a:solidFill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57240D4D-DD43-481F-A7EC-8F60A28E3525}"/>
              </a:ext>
            </a:extLst>
          </p:cNvPr>
          <p:cNvSpPr txBox="1"/>
          <p:nvPr/>
        </p:nvSpPr>
        <p:spPr>
          <a:xfrm>
            <a:off x="3734522" y="2830212"/>
            <a:ext cx="93629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/>
              <a:t>weak SB </a:t>
            </a:r>
          </a:p>
          <a:p>
            <a:r>
              <a:rPr lang="en-US" altLang="ja-JP" sz="1400" dirty="0"/>
              <a:t>coupling</a:t>
            </a:r>
            <a:endParaRPr lang="en-US" sz="1400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70B1B0C-BA06-4CEB-8A8D-FA97D4230653}"/>
              </a:ext>
            </a:extLst>
          </p:cNvPr>
          <p:cNvSpPr txBox="1"/>
          <p:nvPr/>
        </p:nvSpPr>
        <p:spPr>
          <a:xfrm>
            <a:off x="1806350" y="6491282"/>
            <a:ext cx="63729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Koyanagi</a:t>
            </a:r>
            <a:r>
              <a:rPr lang="en-US" dirty="0"/>
              <a:t> &amp; Tanimura, </a:t>
            </a:r>
            <a:r>
              <a:rPr lang="de-DE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1"/>
              </a:rPr>
              <a:t>J. Chem. Phys. </a:t>
            </a:r>
            <a:r>
              <a:rPr lang="de-DE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1"/>
              </a:rPr>
              <a:t>161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1"/>
              </a:rPr>
              <a:t>, </a:t>
            </a:r>
            <a:r>
              <a:rPr lang="de-DE" dirty="0"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1"/>
              </a:rPr>
              <a:t>162501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1"/>
              </a:rPr>
              <a:t> (2024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endParaRPr lang="en-US" dirty="0"/>
          </a:p>
        </p:txBody>
      </p:sp>
      <p:graphicFrame>
        <p:nvGraphicFramePr>
          <p:cNvPr id="12" name="Object 10">
            <a:extLst>
              <a:ext uri="{FF2B5EF4-FFF2-40B4-BE49-F238E27FC236}">
                <a16:creationId xmlns:a16="http://schemas.microsoft.com/office/drawing/2014/main" id="{AAA54AEE-F2E8-4A4F-893E-1BB99084706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56762" y="2308082"/>
          <a:ext cx="1743075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41120" imgH="342720" progId="Equation.DSMT4">
                  <p:embed/>
                </p:oleObj>
              </mc:Choice>
              <mc:Fallback>
                <p:oleObj name="Equation" r:id="rId12" imgW="1041120" imgH="342720" progId="Equation.DSMT4">
                  <p:embed/>
                  <p:pic>
                    <p:nvPicPr>
                      <p:cNvPr id="12" name="Object 10">
                        <a:extLst>
                          <a:ext uri="{FF2B5EF4-FFF2-40B4-BE49-F238E27FC236}">
                            <a16:creationId xmlns:a16="http://schemas.microsoft.com/office/drawing/2014/main" id="{AAA54AEE-F2E8-4A4F-893E-1BB99084706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6762" y="2308082"/>
                        <a:ext cx="1743075" cy="574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E1DF7EA0-4745-4094-9864-A29FF80E8CD3}"/>
              </a:ext>
            </a:extLst>
          </p:cNvPr>
          <p:cNvSpPr txBox="1"/>
          <p:nvPr/>
        </p:nvSpPr>
        <p:spPr>
          <a:xfrm>
            <a:off x="28867" y="3284464"/>
            <a:ext cx="14999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HEOM </a:t>
            </a:r>
            <a:r>
              <a:rPr lang="en-US" altLang="ja-JP" sz="1400" dirty="0">
                <a:ea typeface="Arial Unicode MS" panose="020B0604020202020204" pitchFamily="50" charset="-128"/>
              </a:rPr>
              <a:t>(exact)</a:t>
            </a:r>
          </a:p>
          <a:p>
            <a:r>
              <a:rPr lang="en-US" sz="1400" dirty="0">
                <a:solidFill>
                  <a:srgbClr val="33CC33"/>
                </a:solidFill>
              </a:rPr>
              <a:t>LME</a:t>
            </a:r>
          </a:p>
        </p:txBody>
      </p:sp>
      <p:cxnSp>
        <p:nvCxnSpPr>
          <p:cNvPr id="27" name="直線矢印コネクタ 26">
            <a:extLst>
              <a:ext uri="{FF2B5EF4-FFF2-40B4-BE49-F238E27FC236}">
                <a16:creationId xmlns:a16="http://schemas.microsoft.com/office/drawing/2014/main" id="{42BA71D7-4DE3-4E4C-B5F0-C521661633A5}"/>
              </a:ext>
            </a:extLst>
          </p:cNvPr>
          <p:cNvCxnSpPr>
            <a:cxnSpLocks/>
          </p:cNvCxnSpPr>
          <p:nvPr/>
        </p:nvCxnSpPr>
        <p:spPr>
          <a:xfrm>
            <a:off x="1318302" y="3462617"/>
            <a:ext cx="400911" cy="15842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8297A6AB-775A-457F-B3FF-6B8A737BAD26}"/>
              </a:ext>
            </a:extLst>
          </p:cNvPr>
          <p:cNvCxnSpPr>
            <a:cxnSpLocks/>
          </p:cNvCxnSpPr>
          <p:nvPr/>
        </p:nvCxnSpPr>
        <p:spPr>
          <a:xfrm>
            <a:off x="568755" y="3650429"/>
            <a:ext cx="1348064" cy="223466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8000EEFB-996A-4EFE-AB74-3595C487DB50}"/>
              </a:ext>
            </a:extLst>
          </p:cNvPr>
          <p:cNvSpPr txBox="1"/>
          <p:nvPr/>
        </p:nvSpPr>
        <p:spPr>
          <a:xfrm>
            <a:off x="-50642" y="5170039"/>
            <a:ext cx="14999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HEOM </a:t>
            </a:r>
            <a:r>
              <a:rPr lang="en-US" altLang="ja-JP" sz="1400" dirty="0">
                <a:ea typeface="Arial Unicode MS" panose="020B0604020202020204" pitchFamily="50" charset="-128"/>
              </a:rPr>
              <a:t>(exact)</a:t>
            </a:r>
          </a:p>
          <a:p>
            <a:r>
              <a:rPr lang="en-US" sz="1400" dirty="0">
                <a:solidFill>
                  <a:srgbClr val="33CC33"/>
                </a:solidFill>
              </a:rPr>
              <a:t>LME</a:t>
            </a:r>
          </a:p>
        </p:txBody>
      </p:sp>
      <p:cxnSp>
        <p:nvCxnSpPr>
          <p:cNvPr id="34" name="直線矢印コネクタ 33">
            <a:extLst>
              <a:ext uri="{FF2B5EF4-FFF2-40B4-BE49-F238E27FC236}">
                <a16:creationId xmlns:a16="http://schemas.microsoft.com/office/drawing/2014/main" id="{B69AAC92-815F-432E-821F-64B3155A0C4B}"/>
              </a:ext>
            </a:extLst>
          </p:cNvPr>
          <p:cNvCxnSpPr>
            <a:cxnSpLocks/>
          </p:cNvCxnSpPr>
          <p:nvPr/>
        </p:nvCxnSpPr>
        <p:spPr>
          <a:xfrm>
            <a:off x="1238793" y="5348192"/>
            <a:ext cx="290059" cy="7006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矢印コネクタ 34">
            <a:extLst>
              <a:ext uri="{FF2B5EF4-FFF2-40B4-BE49-F238E27FC236}">
                <a16:creationId xmlns:a16="http://schemas.microsoft.com/office/drawing/2014/main" id="{73963652-A439-4749-8EA7-AC04280A6C9A}"/>
              </a:ext>
            </a:extLst>
          </p:cNvPr>
          <p:cNvCxnSpPr>
            <a:cxnSpLocks/>
          </p:cNvCxnSpPr>
          <p:nvPr/>
        </p:nvCxnSpPr>
        <p:spPr>
          <a:xfrm>
            <a:off x="489246" y="5536004"/>
            <a:ext cx="1348064" cy="223466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390670F7-2606-46AD-B521-0F8E1B329ABD}"/>
              </a:ext>
            </a:extLst>
          </p:cNvPr>
          <p:cNvSpPr txBox="1"/>
          <p:nvPr/>
        </p:nvSpPr>
        <p:spPr>
          <a:xfrm>
            <a:off x="3489884" y="3437553"/>
            <a:ext cx="14999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HEOM </a:t>
            </a:r>
            <a:r>
              <a:rPr lang="en-US" altLang="ja-JP" sz="1400" dirty="0">
                <a:ea typeface="Arial Unicode MS" panose="020B0604020202020204" pitchFamily="50" charset="-128"/>
              </a:rPr>
              <a:t>(exact)</a:t>
            </a:r>
          </a:p>
          <a:p>
            <a:r>
              <a:rPr lang="en-US" sz="1400" dirty="0">
                <a:solidFill>
                  <a:srgbClr val="33CC33"/>
                </a:solidFill>
              </a:rPr>
              <a:t>LME</a:t>
            </a:r>
          </a:p>
        </p:txBody>
      </p:sp>
      <p:cxnSp>
        <p:nvCxnSpPr>
          <p:cNvPr id="39" name="直線矢印コネクタ 38">
            <a:extLst>
              <a:ext uri="{FF2B5EF4-FFF2-40B4-BE49-F238E27FC236}">
                <a16:creationId xmlns:a16="http://schemas.microsoft.com/office/drawing/2014/main" id="{C9D392AD-70F1-42C3-9EAA-51EC186B9F7A}"/>
              </a:ext>
            </a:extLst>
          </p:cNvPr>
          <p:cNvCxnSpPr>
            <a:cxnSpLocks/>
          </p:cNvCxnSpPr>
          <p:nvPr/>
        </p:nvCxnSpPr>
        <p:spPr>
          <a:xfrm>
            <a:off x="4544068" y="3730051"/>
            <a:ext cx="290059" cy="7006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矢印コネクタ 39">
            <a:extLst>
              <a:ext uri="{FF2B5EF4-FFF2-40B4-BE49-F238E27FC236}">
                <a16:creationId xmlns:a16="http://schemas.microsoft.com/office/drawing/2014/main" id="{AEB364A1-7313-4064-8E5E-87000AFB59C1}"/>
              </a:ext>
            </a:extLst>
          </p:cNvPr>
          <p:cNvCxnSpPr>
            <a:cxnSpLocks/>
          </p:cNvCxnSpPr>
          <p:nvPr/>
        </p:nvCxnSpPr>
        <p:spPr>
          <a:xfrm>
            <a:off x="4002320" y="3827900"/>
            <a:ext cx="1393872" cy="652553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D0DEC353-1078-41B0-AC5E-BE1628C59A21}"/>
              </a:ext>
            </a:extLst>
          </p:cNvPr>
          <p:cNvSpPr txBox="1"/>
          <p:nvPr/>
        </p:nvSpPr>
        <p:spPr>
          <a:xfrm>
            <a:off x="3596274" y="4850995"/>
            <a:ext cx="14999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</a:rPr>
              <a:t>HEOM </a:t>
            </a:r>
            <a:r>
              <a:rPr lang="en-US" altLang="ja-JP" sz="1400" dirty="0">
                <a:ea typeface="Arial Unicode MS" panose="020B0604020202020204" pitchFamily="50" charset="-128"/>
              </a:rPr>
              <a:t>(exact)</a:t>
            </a:r>
          </a:p>
          <a:p>
            <a:r>
              <a:rPr lang="en-US" sz="1400" dirty="0">
                <a:solidFill>
                  <a:srgbClr val="33CC33"/>
                </a:solidFill>
              </a:rPr>
              <a:t>LME</a:t>
            </a:r>
          </a:p>
        </p:txBody>
      </p:sp>
      <p:cxnSp>
        <p:nvCxnSpPr>
          <p:cNvPr id="44" name="直線矢印コネクタ 43">
            <a:extLst>
              <a:ext uri="{FF2B5EF4-FFF2-40B4-BE49-F238E27FC236}">
                <a16:creationId xmlns:a16="http://schemas.microsoft.com/office/drawing/2014/main" id="{E07F82B0-D08E-491F-943E-FBDF0469D98A}"/>
              </a:ext>
            </a:extLst>
          </p:cNvPr>
          <p:cNvCxnSpPr>
            <a:cxnSpLocks/>
          </p:cNvCxnSpPr>
          <p:nvPr/>
        </p:nvCxnSpPr>
        <p:spPr>
          <a:xfrm>
            <a:off x="4539454" y="5121660"/>
            <a:ext cx="345262" cy="218921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線矢印コネクタ 44">
            <a:extLst>
              <a:ext uri="{FF2B5EF4-FFF2-40B4-BE49-F238E27FC236}">
                <a16:creationId xmlns:a16="http://schemas.microsoft.com/office/drawing/2014/main" id="{98D99867-C8DA-4CFA-B49C-6FAF471FC05C}"/>
              </a:ext>
            </a:extLst>
          </p:cNvPr>
          <p:cNvCxnSpPr>
            <a:cxnSpLocks/>
          </p:cNvCxnSpPr>
          <p:nvPr/>
        </p:nvCxnSpPr>
        <p:spPr>
          <a:xfrm>
            <a:off x="4115763" y="5355341"/>
            <a:ext cx="1085163" cy="769529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タイトル 1">
            <a:extLst>
              <a:ext uri="{FF2B5EF4-FFF2-40B4-BE49-F238E27FC236}">
                <a16:creationId xmlns:a16="http://schemas.microsoft.com/office/drawing/2014/main" id="{4D922E09-F6B2-4A45-87AF-5609A6190FBF}"/>
              </a:ext>
            </a:extLst>
          </p:cNvPr>
          <p:cNvSpPr txBox="1">
            <a:spLocks/>
          </p:cNvSpPr>
          <p:nvPr/>
        </p:nvSpPr>
        <p:spPr>
          <a:xfrm>
            <a:off x="-1381654" y="155652"/>
            <a:ext cx="9222877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400" dirty="0"/>
              <a:t>HEOM vs Lindblad-master(LME</a:t>
            </a:r>
            <a:r>
              <a:rPr lang="en-US" altLang="ja-JP" sz="3600" dirty="0"/>
              <a:t>)</a:t>
            </a:r>
            <a:endParaRPr lang="ja-JP" altLang="en-US" sz="3600" dirty="0"/>
          </a:p>
        </p:txBody>
      </p:sp>
      <p:pic>
        <p:nvPicPr>
          <p:cNvPr id="31" name="図 30">
            <a:extLst>
              <a:ext uri="{FF2B5EF4-FFF2-40B4-BE49-F238E27FC236}">
                <a16:creationId xmlns:a16="http://schemas.microsoft.com/office/drawing/2014/main" id="{D7F1981E-FBE3-4B84-A4B4-1A802F83768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958755" y="44583"/>
            <a:ext cx="1310653" cy="955859"/>
          </a:xfrm>
          <a:prstGeom prst="rect">
            <a:avLst/>
          </a:prstGeom>
        </p:spPr>
      </p:pic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A8F7AFCA-C3A4-443A-8C59-9EDBC5ED05FF}"/>
              </a:ext>
            </a:extLst>
          </p:cNvPr>
          <p:cNvSpPr txBox="1"/>
          <p:nvPr/>
        </p:nvSpPr>
        <p:spPr>
          <a:xfrm>
            <a:off x="6948264" y="2457141"/>
            <a:ext cx="56554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  <a:ea typeface="Arial Unicode MS" panose="020B0604020202020204" pitchFamily="50" charset="-128"/>
              </a:rPr>
              <a:t>(iii) Eq. distribution</a:t>
            </a:r>
            <a:endParaRPr lang="en-US" dirty="0"/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A0207DBC-13CE-49C1-8B88-14CEABC5F572}"/>
              </a:ext>
            </a:extLst>
          </p:cNvPr>
          <p:cNvSpPr txBox="1"/>
          <p:nvPr/>
        </p:nvSpPr>
        <p:spPr>
          <a:xfrm>
            <a:off x="-35812" y="2466430"/>
            <a:ext cx="17005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(</a:t>
            </a:r>
            <a:r>
              <a:rPr lang="en-US" altLang="ja-JP" dirty="0" err="1">
                <a:solidFill>
                  <a:srgbClr val="FF0000"/>
                </a:solidFill>
                <a:ea typeface="Arial Unicode MS" panose="020B0604020202020204" pitchFamily="50" charset="-128"/>
              </a:rPr>
              <a:t>i</a:t>
            </a:r>
            <a:r>
              <a:rPr lang="en-US" altLang="ja-JP" dirty="0">
                <a:solidFill>
                  <a:srgbClr val="FF0000"/>
                </a:solidFill>
                <a:ea typeface="Arial Unicode MS" panose="020B0604020202020204" pitchFamily="50" charset="-128"/>
              </a:rPr>
              <a:t>) fluctuation:</a:t>
            </a:r>
            <a:r>
              <a:rPr lang="en-US" altLang="ja-JP" dirty="0">
                <a:ea typeface="Arial Unicode MS" panose="020B0604020202020204" pitchFamily="50" charset="-128"/>
              </a:rPr>
              <a:t> </a:t>
            </a:r>
            <a:endParaRPr lang="en-US" dirty="0"/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1A87C6E0-7E26-4F10-B41A-7BFFCA46DEC4}"/>
              </a:ext>
            </a:extLst>
          </p:cNvPr>
          <p:cNvSpPr txBox="1"/>
          <p:nvPr/>
        </p:nvSpPr>
        <p:spPr>
          <a:xfrm>
            <a:off x="3457592" y="2453772"/>
            <a:ext cx="170053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rgbClr val="0066FF"/>
                </a:solidFill>
                <a:ea typeface="Arial Unicode MS" panose="020B0604020202020204" pitchFamily="50" charset="-128"/>
              </a:rPr>
              <a:t>(ii) Dissipation:</a:t>
            </a:r>
            <a:endParaRPr lang="en-US" sz="1600" dirty="0">
              <a:solidFill>
                <a:srgbClr val="0066FF"/>
              </a:solidFill>
            </a:endParaRPr>
          </a:p>
        </p:txBody>
      </p:sp>
      <p:graphicFrame>
        <p:nvGraphicFramePr>
          <p:cNvPr id="57" name="Object 10">
            <a:extLst>
              <a:ext uri="{FF2B5EF4-FFF2-40B4-BE49-F238E27FC236}">
                <a16:creationId xmlns:a16="http://schemas.microsoft.com/office/drawing/2014/main" id="{ED2562BB-77F5-4DB7-892E-8BE1C0F327C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5185" y="778616"/>
          <a:ext cx="998538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96880" imgH="203040" progId="Equation.DSMT4">
                  <p:embed/>
                </p:oleObj>
              </mc:Choice>
              <mc:Fallback>
                <p:oleObj name="Equation" r:id="rId15" imgW="596880" imgH="203040" progId="Equation.DSMT4">
                  <p:embed/>
                  <p:pic>
                    <p:nvPicPr>
                      <p:cNvPr id="57" name="Object 10">
                        <a:extLst>
                          <a:ext uri="{FF2B5EF4-FFF2-40B4-BE49-F238E27FC236}">
                            <a16:creationId xmlns:a16="http://schemas.microsoft.com/office/drawing/2014/main" id="{ED2562BB-77F5-4DB7-892E-8BE1C0F327C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185" y="778616"/>
                        <a:ext cx="998538" cy="33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384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6" grpId="0"/>
      <p:bldP spid="33" grpId="0"/>
      <p:bldP spid="38" grpId="0"/>
      <p:bldP spid="43" grpId="0"/>
      <p:bldP spid="50" grpId="0"/>
      <p:bldP spid="52" grpId="0"/>
      <p:bldP spid="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9B86263-F609-4DEE-A4E0-4FDF31CC246E}"/>
              </a:ext>
            </a:extLst>
          </p:cNvPr>
          <p:cNvSpPr/>
          <p:nvPr/>
        </p:nvSpPr>
        <p:spPr>
          <a:xfrm>
            <a:off x="1763688" y="2780928"/>
            <a:ext cx="89289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4400" b="1" dirty="0">
                <a:solidFill>
                  <a:srgbClr val="002060"/>
                </a:solidFill>
              </a:rPr>
              <a:t>“Thermodynamics”</a:t>
            </a:r>
            <a:endParaRPr lang="ja-JP" altLang="en-US" sz="4400" dirty="0"/>
          </a:p>
        </p:txBody>
      </p:sp>
    </p:spTree>
    <p:extLst>
      <p:ext uri="{BB962C8B-B14F-4D97-AF65-F5344CB8AC3E}">
        <p14:creationId xmlns:p14="http://schemas.microsoft.com/office/powerpoint/2010/main" val="25721857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251520" y="1632126"/>
            <a:ext cx="3518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chemeClr val="tx2">
                    <a:lumMod val="75000"/>
                  </a:schemeClr>
                </a:solidFill>
              </a:rPr>
              <a:t>First principle dynamic theory</a:t>
            </a:r>
            <a:endParaRPr lang="ja-JP" altLang="en-US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191662" y="926840"/>
            <a:ext cx="85769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>
                <a:solidFill>
                  <a:srgbClr val="0066FF"/>
                </a:solidFill>
              </a:rPr>
              <a:t>Quantum Mechanics  </a:t>
            </a:r>
            <a:r>
              <a:rPr lang="ja-JP" altLang="en-US" sz="3200" dirty="0">
                <a:solidFill>
                  <a:srgbClr val="0066FF"/>
                </a:solidFill>
              </a:rPr>
              <a:t>　　 </a:t>
            </a:r>
            <a:r>
              <a:rPr lang="en-US" altLang="ja-JP" sz="3200" dirty="0"/>
              <a:t>   </a:t>
            </a:r>
            <a:r>
              <a:rPr lang="en-US" altLang="ja-JP" sz="3200" dirty="0">
                <a:solidFill>
                  <a:srgbClr val="FF0000"/>
                </a:solidFill>
              </a:rPr>
              <a:t>Thermodynamics 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5192395" y="1621707"/>
            <a:ext cx="30796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chemeClr val="accent2">
                    <a:lumMod val="50000"/>
                  </a:schemeClr>
                </a:solidFill>
              </a:rPr>
              <a:t>Phenomenological theory</a:t>
            </a:r>
            <a:endParaRPr lang="ja-JP" altLang="en-US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395536" y="2103978"/>
            <a:ext cx="37497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/>
              <a:t>・</a:t>
            </a:r>
            <a:r>
              <a:rPr lang="en-US" altLang="ja-JP" dirty="0"/>
              <a:t>Microscopic expectation variables</a:t>
            </a:r>
          </a:p>
          <a:p>
            <a:r>
              <a:rPr lang="ja-JP" altLang="en-US" dirty="0"/>
              <a:t>・</a:t>
            </a:r>
            <a:r>
              <a:rPr lang="en-US" altLang="ja-JP" dirty="0"/>
              <a:t>Kinetics </a:t>
            </a:r>
          </a:p>
          <a:p>
            <a:endParaRPr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5145850" y="2091849"/>
            <a:ext cx="457140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600" dirty="0"/>
              <a:t>・</a:t>
            </a:r>
            <a:r>
              <a:rPr lang="en-US" altLang="ja-JP" sz="1600" dirty="0"/>
              <a:t>Macroscopic (intensive &amp; extensive) var.</a:t>
            </a:r>
          </a:p>
          <a:p>
            <a:r>
              <a:rPr lang="ja-JP" altLang="en-US" dirty="0"/>
              <a:t>・</a:t>
            </a:r>
            <a:r>
              <a:rPr lang="en-US" altLang="ja-JP" dirty="0"/>
              <a:t>equilibrium (or quasi-static) state</a:t>
            </a:r>
          </a:p>
        </p:txBody>
      </p:sp>
      <p:sp>
        <p:nvSpPr>
          <p:cNvPr id="17" name="正方形/長方形 16"/>
          <p:cNvSpPr/>
          <p:nvPr/>
        </p:nvSpPr>
        <p:spPr>
          <a:xfrm>
            <a:off x="251520" y="3023663"/>
            <a:ext cx="3595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Favored by </a:t>
            </a:r>
            <a:r>
              <a:rPr lang="ja-JP" altLang="en-US" b="1" dirty="0">
                <a:solidFill>
                  <a:schemeClr val="tx2">
                    <a:lumMod val="75000"/>
                  </a:schemeClr>
                </a:solidFill>
              </a:rPr>
              <a:t>Ordinary Scientist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s</a:t>
            </a:r>
            <a:endParaRPr lang="ja-JP" altLang="en-US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4984010" y="3013477"/>
            <a:ext cx="41344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chemeClr val="accent2">
                    <a:lumMod val="75000"/>
                  </a:schemeClr>
                </a:solidFill>
              </a:rPr>
              <a:t>Favored by Otaku (geeky) scientists</a:t>
            </a:r>
            <a:endParaRPr lang="ja-JP" alt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1975461" y="4551472"/>
            <a:ext cx="38884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accent1">
                    <a:lumMod val="50000"/>
                  </a:schemeClr>
                </a:solidFill>
              </a:rPr>
              <a:t>(by </a:t>
            </a:r>
            <a:r>
              <a:rPr lang="en-US" altLang="ja-JP" dirty="0">
                <a:solidFill>
                  <a:schemeClr val="accent2">
                    <a:lumMod val="75000"/>
                  </a:schemeClr>
                </a:solidFill>
              </a:rPr>
              <a:t>Ordinary &amp; Otaku scientists</a:t>
            </a:r>
            <a:r>
              <a:rPr lang="en-US" altLang="ja-JP" dirty="0">
                <a:solidFill>
                  <a:schemeClr val="accent1">
                    <a:lumMod val="50000"/>
                  </a:schemeClr>
                </a:solidFill>
              </a:rPr>
              <a:t>) </a:t>
            </a:r>
            <a:endParaRPr lang="ja-JP" altLang="en-US" dirty="0"/>
          </a:p>
        </p:txBody>
      </p:sp>
      <p:sp>
        <p:nvSpPr>
          <p:cNvPr id="24" name="正方形/長方形 23"/>
          <p:cNvSpPr/>
          <p:nvPr/>
        </p:nvSpPr>
        <p:spPr>
          <a:xfrm>
            <a:off x="134277" y="4910618"/>
            <a:ext cx="92332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/>
              <a:t>?? “Beating Carnot efficiency</a:t>
            </a:r>
            <a:r>
              <a:rPr lang="ja-JP" altLang="en-US" sz="2400" dirty="0"/>
              <a:t> </a:t>
            </a:r>
            <a:r>
              <a:rPr lang="en-US" altLang="ja-JP" sz="2400" dirty="0"/>
              <a:t>with driven… “ </a:t>
            </a:r>
            <a:r>
              <a:rPr lang="en-US" altLang="ja-JP" sz="1600" dirty="0"/>
              <a:t>(Nature comm. 2022)</a:t>
            </a:r>
            <a:endParaRPr lang="ja-JP" altLang="en-US" sz="1600" dirty="0"/>
          </a:p>
        </p:txBody>
      </p:sp>
      <p:sp>
        <p:nvSpPr>
          <p:cNvPr id="27" name="正方形/長方形 26"/>
          <p:cNvSpPr/>
          <p:nvPr/>
        </p:nvSpPr>
        <p:spPr>
          <a:xfrm>
            <a:off x="176085" y="5413746"/>
            <a:ext cx="88569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C00000"/>
                </a:solidFill>
              </a:rPr>
              <a:t>Can the 2nd law of thermodynamics be broken?</a:t>
            </a:r>
            <a:endParaRPr lang="ja-JP" altLang="en-US" sz="2000" dirty="0">
              <a:solidFill>
                <a:srgbClr val="C00000"/>
              </a:solidFill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251520" y="5810211"/>
            <a:ext cx="6552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This could be</a:t>
            </a:r>
            <a:r>
              <a:rPr lang="ja-JP" altLang="en-US" dirty="0"/>
              <a:t> </a:t>
            </a:r>
            <a:r>
              <a:rPr lang="en-US" altLang="ja-JP" dirty="0"/>
              <a:t>happened due to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    </a:t>
            </a:r>
            <a:r>
              <a:rPr lang="en-US" altLang="ja-JP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Improper treatment of a system-bath model</a:t>
            </a:r>
          </a:p>
          <a:p>
            <a:r>
              <a:rPr lang="ja-JP" altLang="en-US" dirty="0"/>
              <a:t>    </a:t>
            </a:r>
            <a:r>
              <a:rPr lang="en-US" altLang="ja-JP" dirty="0">
                <a:solidFill>
                  <a:srgbClr val="FF0000"/>
                </a:solidFill>
              </a:rPr>
              <a:t>I</a:t>
            </a:r>
            <a:r>
              <a:rPr lang="ja-JP" altLang="en-US" dirty="0">
                <a:solidFill>
                  <a:srgbClr val="FF0000"/>
                </a:solidFill>
              </a:rPr>
              <a:t>mproper </a:t>
            </a:r>
            <a:r>
              <a:rPr lang="en-US" altLang="ja-JP" dirty="0">
                <a:solidFill>
                  <a:srgbClr val="FF0000"/>
                </a:solidFill>
              </a:rPr>
              <a:t>definition of </a:t>
            </a:r>
            <a:r>
              <a:rPr lang="ja-JP" altLang="en-US" dirty="0">
                <a:solidFill>
                  <a:srgbClr val="FF0000"/>
                </a:solidFill>
              </a:rPr>
              <a:t>thermodynamic quantit</a:t>
            </a:r>
            <a:r>
              <a:rPr lang="en-US" altLang="ja-JP" dirty="0" err="1">
                <a:solidFill>
                  <a:srgbClr val="FF0000"/>
                </a:solidFill>
              </a:rPr>
              <a:t>ies</a:t>
            </a:r>
            <a:endParaRPr lang="en-US" altLang="ja-JP" dirty="0">
              <a:solidFill>
                <a:srgbClr val="FF0000"/>
              </a:solidFill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1791746" y="4008554"/>
            <a:ext cx="53767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b="1" dirty="0">
                <a:solidFill>
                  <a:srgbClr val="7030A0"/>
                </a:solidFill>
              </a:rPr>
              <a:t>Quantum thermodynamics</a:t>
            </a:r>
            <a:endParaRPr lang="ja-JP" altLang="en-US" sz="3200" b="1" dirty="0">
              <a:solidFill>
                <a:srgbClr val="7030A0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411760" y="51778"/>
            <a:ext cx="60486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4400" b="1" dirty="0">
                <a:solidFill>
                  <a:srgbClr val="002060"/>
                </a:solidFill>
              </a:rPr>
              <a:t>Introduction </a:t>
            </a:r>
            <a:endParaRPr lang="ja-JP" altLang="en-US" sz="4400" dirty="0"/>
          </a:p>
        </p:txBody>
      </p:sp>
      <p:sp>
        <p:nvSpPr>
          <p:cNvPr id="8" name="正方形/長方形 7"/>
          <p:cNvSpPr/>
          <p:nvPr/>
        </p:nvSpPr>
        <p:spPr>
          <a:xfrm>
            <a:off x="5830282" y="5887155"/>
            <a:ext cx="32025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66CC"/>
                </a:solidFill>
              </a:rPr>
              <a:t>To verify, conduct rigorous </a:t>
            </a:r>
          </a:p>
          <a:p>
            <a:r>
              <a:rPr lang="en-US" altLang="ja-JP" b="1" dirty="0">
                <a:solidFill>
                  <a:srgbClr val="FF66CC"/>
                </a:solidFill>
              </a:rPr>
              <a:t>simulations using HEOM</a:t>
            </a:r>
            <a:endParaRPr lang="ja-JP" altLang="en-US" dirty="0">
              <a:solidFill>
                <a:srgbClr val="FF66CC"/>
              </a:solidFill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2047" y="3362458"/>
            <a:ext cx="439877" cy="735419"/>
          </a:xfrm>
          <a:prstGeom prst="rect">
            <a:avLst/>
          </a:prstGeom>
        </p:spPr>
      </p:pic>
      <p:cxnSp>
        <p:nvCxnSpPr>
          <p:cNvPr id="18" name="直線矢印コネクタ 17"/>
          <p:cNvCxnSpPr/>
          <p:nvPr/>
        </p:nvCxnSpPr>
        <p:spPr>
          <a:xfrm>
            <a:off x="2339752" y="3458073"/>
            <a:ext cx="1656184" cy="606040"/>
          </a:xfrm>
          <a:prstGeom prst="straightConnector1">
            <a:avLst/>
          </a:prstGeom>
          <a:ln w="5715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 flipH="1">
            <a:off x="4894011" y="3436309"/>
            <a:ext cx="1647358" cy="590808"/>
          </a:xfrm>
          <a:prstGeom prst="straightConnector1">
            <a:avLst/>
          </a:prstGeom>
          <a:ln w="5715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図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9522" y="3387764"/>
            <a:ext cx="472135" cy="815640"/>
          </a:xfrm>
          <a:prstGeom prst="rect">
            <a:avLst/>
          </a:prstGeom>
        </p:spPr>
      </p:pic>
      <p:sp>
        <p:nvSpPr>
          <p:cNvPr id="5" name="角丸四角形 4"/>
          <p:cNvSpPr/>
          <p:nvPr/>
        </p:nvSpPr>
        <p:spPr>
          <a:xfrm>
            <a:off x="91726" y="908340"/>
            <a:ext cx="4264249" cy="20886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角丸四角形 24"/>
          <p:cNvSpPr/>
          <p:nvPr/>
        </p:nvSpPr>
        <p:spPr>
          <a:xfrm>
            <a:off x="5069378" y="896324"/>
            <a:ext cx="3963695" cy="208861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/>
        </p:nvSpPr>
        <p:spPr>
          <a:xfrm>
            <a:off x="4363627" y="1527422"/>
            <a:ext cx="7745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/>
              <a:t>vs.</a:t>
            </a:r>
            <a:endParaRPr lang="ja-JP" altLang="en-US" sz="3600" dirty="0"/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CF85ADFA-AABF-46CB-865C-4313BFCBC6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1053" y="3341758"/>
            <a:ext cx="672357" cy="759676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7EFAF24D-3E53-4432-AB79-4E6F264DED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693" y="3419706"/>
            <a:ext cx="717264" cy="801920"/>
          </a:xfrm>
          <a:prstGeom prst="rect">
            <a:avLst/>
          </a:prstGeom>
        </p:spPr>
      </p:pic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779C1025-7D5A-4D99-A1CE-BE0D65C37FF0}"/>
              </a:ext>
            </a:extLst>
          </p:cNvPr>
          <p:cNvSpPr txBox="1"/>
          <p:nvPr/>
        </p:nvSpPr>
        <p:spPr>
          <a:xfrm>
            <a:off x="7092280" y="4071801"/>
            <a:ext cx="13889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1" dirty="0" err="1">
                <a:solidFill>
                  <a:schemeClr val="accent2">
                    <a:lumMod val="75000"/>
                  </a:schemeClr>
                </a:solidFill>
              </a:rPr>
              <a:t>Koyanagi</a:t>
            </a:r>
            <a:endParaRPr lang="ja-JP" altLang="en-US" dirty="0"/>
          </a:p>
        </p:txBody>
      </p:sp>
      <p:pic>
        <p:nvPicPr>
          <p:cNvPr id="29" name="図 28">
            <a:extLst>
              <a:ext uri="{FF2B5EF4-FFF2-40B4-BE49-F238E27FC236}">
                <a16:creationId xmlns:a16="http://schemas.microsoft.com/office/drawing/2014/main" id="{299AED8D-7371-47F7-851B-6319AE064F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7766" y="3312179"/>
            <a:ext cx="549714" cy="64966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5D7A4AE8-3FF4-4FB0-B92D-2107C91B2B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99725" y="3356542"/>
            <a:ext cx="544717" cy="576759"/>
          </a:xfrm>
          <a:prstGeom prst="rect">
            <a:avLst/>
          </a:prstGeom>
        </p:spPr>
      </p:pic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098DA294-0B46-4542-A181-2A61838E7272}"/>
              </a:ext>
            </a:extLst>
          </p:cNvPr>
          <p:cNvSpPr txBox="1"/>
          <p:nvPr/>
        </p:nvSpPr>
        <p:spPr>
          <a:xfrm>
            <a:off x="5504801" y="4538435"/>
            <a:ext cx="30731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rgbClr val="C00000"/>
                </a:solidFill>
              </a:rPr>
              <a:t>Graft bamboo on a tree! 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307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17" grpId="0"/>
      <p:bldP spid="20" grpId="0"/>
      <p:bldP spid="23" grpId="0"/>
      <p:bldP spid="24" grpId="0"/>
      <p:bldP spid="27" grpId="0"/>
      <p:bldP spid="28" grpId="0"/>
      <p:bldP spid="2" grpId="0"/>
      <p:bldP spid="8" grpId="0"/>
      <p:bldP spid="30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1B4EB4-C452-23C3-4CA0-BA3C50A535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70792" y="258217"/>
            <a:ext cx="9214792" cy="3170783"/>
          </a:xfrm>
        </p:spPr>
        <p:txBody>
          <a:bodyPr>
            <a:normAutofit/>
          </a:bodyPr>
          <a:lstStyle/>
          <a:p>
            <a:r>
              <a:rPr lang="en-US" altLang="ja-JP" sz="4000" dirty="0">
                <a:solidFill>
                  <a:srgbClr val="0C0597"/>
                </a:solidFill>
                <a:latin typeface="Arial Black" panose="020B0A04020102020204" pitchFamily="34" charset="0"/>
              </a:rPr>
              <a:t>Classical &amp; Quantum </a:t>
            </a:r>
            <a:r>
              <a:rPr lang="en-US" altLang="ja-JP" sz="4000" dirty="0">
                <a:solidFill>
                  <a:srgbClr val="FF0000"/>
                </a:solidFill>
                <a:latin typeface="Arial Black" panose="020B0A04020102020204" pitchFamily="34" charset="0"/>
              </a:rPr>
              <a:t>“thermodynamics”</a:t>
            </a:r>
            <a:br>
              <a:rPr lang="en-US" altLang="ja-JP" sz="4400" dirty="0">
                <a:latin typeface="+mn-ea"/>
              </a:rPr>
            </a:br>
            <a:endParaRPr kumimoji="1" lang="ja-JP" altLang="en-US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CF608EB8-2B65-4743-B033-AE1B99EFD8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672" y="3842525"/>
            <a:ext cx="5665842" cy="2645551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3421747-6103-4F2A-A869-11D437C8AD62}"/>
              </a:ext>
            </a:extLst>
          </p:cNvPr>
          <p:cNvSpPr txBox="1"/>
          <p:nvPr/>
        </p:nvSpPr>
        <p:spPr>
          <a:xfrm>
            <a:off x="1137024" y="2817856"/>
            <a:ext cx="51947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066FF"/>
                </a:solidFill>
              </a:rPr>
              <a:t>Intensive </a:t>
            </a:r>
            <a:r>
              <a:rPr lang="en-US" altLang="ja-JP" sz="1800" dirty="0"/>
              <a:t>&amp; </a:t>
            </a:r>
            <a:r>
              <a:rPr lang="en-US" altLang="ja-JP" sz="1800" dirty="0">
                <a:solidFill>
                  <a:srgbClr val="FF0000"/>
                </a:solidFill>
              </a:rPr>
              <a:t>extensive </a:t>
            </a:r>
            <a:r>
              <a:rPr lang="en-US" altLang="ja-JP" sz="1800" dirty="0"/>
              <a:t>variables (state variables) </a:t>
            </a:r>
            <a:endParaRPr lang="en-US" dirty="0"/>
          </a:p>
        </p:txBody>
      </p:sp>
      <p:pic>
        <p:nvPicPr>
          <p:cNvPr id="7" name="Picture 664">
            <a:extLst>
              <a:ext uri="{FF2B5EF4-FFF2-40B4-BE49-F238E27FC236}">
                <a16:creationId xmlns:a16="http://schemas.microsoft.com/office/drawing/2014/main" id="{41DECC21-401A-4B59-98DA-164FC9B40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677" y="2171858"/>
            <a:ext cx="2278160" cy="1790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 descr="C:\Users\tanimura.THEOCHEM\Desktop\dipole.gif">
            <a:extLst>
              <a:ext uri="{FF2B5EF4-FFF2-40B4-BE49-F238E27FC236}">
                <a16:creationId xmlns:a16="http://schemas.microsoft.com/office/drawing/2014/main" id="{2183EFA3-89EB-48C7-9C47-D5F49F2DAA3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155">
            <a:off x="7219129" y="2826214"/>
            <a:ext cx="932054" cy="352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オブジェクト 8">
            <a:extLst>
              <a:ext uri="{FF2B5EF4-FFF2-40B4-BE49-F238E27FC236}">
                <a16:creationId xmlns:a16="http://schemas.microsoft.com/office/drawing/2014/main" id="{E8EB0BF8-C0F5-445B-8D08-795A1B0692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839575"/>
              </p:ext>
            </p:extLst>
          </p:nvPr>
        </p:nvGraphicFramePr>
        <p:xfrm>
          <a:off x="8028384" y="1859252"/>
          <a:ext cx="838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38080" imgH="495000" progId="Equation.DSMT4">
                  <p:embed/>
                </p:oleObj>
              </mc:Choice>
              <mc:Fallback>
                <p:oleObj name="Equation" r:id="rId5" imgW="838080" imgH="495000" progId="Equation.DSMT4">
                  <p:embed/>
                  <p:pic>
                    <p:nvPicPr>
                      <p:cNvPr id="16" name="オブジェクト 15">
                        <a:extLst>
                          <a:ext uri="{FF2B5EF4-FFF2-40B4-BE49-F238E27FC236}">
                            <a16:creationId xmlns:a16="http://schemas.microsoft.com/office/drawing/2014/main" id="{D0272BCC-1BD6-4DED-8F51-40A60F4232F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8384" y="1859252"/>
                        <a:ext cx="8382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">
            <a:extLst>
              <a:ext uri="{FF2B5EF4-FFF2-40B4-BE49-F238E27FC236}">
                <a16:creationId xmlns:a16="http://schemas.microsoft.com/office/drawing/2014/main" id="{5F44E63B-D00C-4C4B-9849-737FCDE88B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1107961"/>
              </p:ext>
            </p:extLst>
          </p:nvPr>
        </p:nvGraphicFramePr>
        <p:xfrm>
          <a:off x="7475537" y="3394230"/>
          <a:ext cx="16684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63560" imgH="431640" progId="Equation.DSMT4">
                  <p:embed/>
                </p:oleObj>
              </mc:Choice>
              <mc:Fallback>
                <p:oleObj name="Equation" r:id="rId7" imgW="1663560" imgH="431640" progId="Equation.DSMT4">
                  <p:embed/>
                  <p:pic>
                    <p:nvPicPr>
                      <p:cNvPr id="19" name="Object 7">
                        <a:extLst>
                          <a:ext uri="{FF2B5EF4-FFF2-40B4-BE49-F238E27FC236}">
                            <a16:creationId xmlns:a16="http://schemas.microsoft.com/office/drawing/2014/main" id="{53851994-14E7-4CCE-BCB7-2417F466815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5537" y="3394230"/>
                        <a:ext cx="1668463" cy="4349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21415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13" y="3391341"/>
            <a:ext cx="4211960" cy="2817271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2268760" y="94396"/>
            <a:ext cx="8229600" cy="1143000"/>
          </a:xfrm>
        </p:spPr>
        <p:txBody>
          <a:bodyPr>
            <a:noAutofit/>
          </a:bodyPr>
          <a:lstStyle/>
          <a:p>
            <a:r>
              <a:rPr kumimoji="1" lang="en-US" altLang="ja-JP" sz="3600" b="1" dirty="0">
                <a:solidFill>
                  <a:srgbClr val="0070C0"/>
                </a:solidFill>
              </a:rPr>
              <a:t>Thermodynamic</a:t>
            </a:r>
            <a:br>
              <a:rPr kumimoji="1" lang="en-US" altLang="ja-JP" sz="3600" b="1" dirty="0">
                <a:solidFill>
                  <a:srgbClr val="0070C0"/>
                </a:solidFill>
              </a:rPr>
            </a:br>
            <a:r>
              <a:rPr kumimoji="1" lang="en-US" altLang="ja-JP" sz="3600" b="1" dirty="0">
                <a:solidFill>
                  <a:srgbClr val="0070C0"/>
                </a:solidFill>
              </a:rPr>
              <a:t>    variables </a:t>
            </a:r>
            <a:r>
              <a:rPr kumimoji="1" lang="en-US" altLang="ja-JP" sz="2400" dirty="0"/>
              <a:t>(</a:t>
            </a:r>
            <a:r>
              <a:rPr kumimoji="1" lang="en-US" altLang="ja-JP" sz="2400" dirty="0">
                <a:solidFill>
                  <a:srgbClr val="FF0000"/>
                </a:solidFill>
              </a:rPr>
              <a:t>Our finding</a:t>
            </a:r>
            <a:r>
              <a:rPr kumimoji="1" lang="en-US" altLang="ja-JP" sz="2400" dirty="0"/>
              <a:t>)</a:t>
            </a:r>
            <a:endParaRPr kumimoji="1" lang="ja-JP" altLang="en-US" sz="2400" dirty="0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952362" y="1819555"/>
          <a:ext cx="46990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698720" imgH="876240" progId="Equation.DSMT4">
                  <p:embed/>
                </p:oleObj>
              </mc:Choice>
              <mc:Fallback>
                <p:oleObj name="Equation" r:id="rId4" imgW="4698720" imgH="87624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362" y="1819555"/>
                        <a:ext cx="46990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4099439" y="3980963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</a:rPr>
              <a:t>“Quasi-static” </a:t>
            </a:r>
            <a:r>
              <a:rPr lang="en-US" altLang="ja-JP" dirty="0">
                <a:solidFill>
                  <a:srgbClr val="00B0F0"/>
                </a:solidFill>
              </a:rPr>
              <a:t>(Gibbs) </a:t>
            </a:r>
            <a:r>
              <a:rPr lang="en-US" altLang="ja-JP" sz="2800" dirty="0">
                <a:solidFill>
                  <a:srgbClr val="FF0000"/>
                </a:solidFill>
              </a:rPr>
              <a:t>free energy</a:t>
            </a:r>
          </a:p>
        </p:txBody>
      </p:sp>
      <p:graphicFrame>
        <p:nvGraphicFramePr>
          <p:cNvPr id="18" name="オブジェクト 17"/>
          <p:cNvGraphicFramePr>
            <a:graphicFrameLocks noChangeAspect="1"/>
          </p:cNvGraphicFramePr>
          <p:nvPr/>
        </p:nvGraphicFramePr>
        <p:xfrm>
          <a:off x="4608513" y="4638675"/>
          <a:ext cx="43688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368600" imgH="812520" progId="Equation.DSMT4">
                  <p:embed/>
                </p:oleObj>
              </mc:Choice>
              <mc:Fallback>
                <p:oleObj name="Equation" r:id="rId6" imgW="4368600" imgH="812520" progId="Equation.DSMT4">
                  <p:embed/>
                  <p:pic>
                    <p:nvPicPr>
                      <p:cNvPr id="18" name="オブジェクト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8513" y="4638675"/>
                        <a:ext cx="43688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180833" y="1291388"/>
            <a:ext cx="84831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/>
              <a:t>Non-equilibrium work</a:t>
            </a:r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971" y="258483"/>
            <a:ext cx="1594211" cy="1340045"/>
          </a:xfrm>
          <a:prstGeom prst="rect">
            <a:avLst/>
          </a:prstGeom>
        </p:spPr>
      </p:pic>
      <p:sp>
        <p:nvSpPr>
          <p:cNvPr id="16" name="正方形/長方形 15"/>
          <p:cNvSpPr/>
          <p:nvPr/>
        </p:nvSpPr>
        <p:spPr>
          <a:xfrm>
            <a:off x="6588224" y="176220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/>
              <a:t>Sakamoto &amp; Tanimura </a:t>
            </a:r>
          </a:p>
          <a:p>
            <a:r>
              <a:rPr lang="en-US" altLang="ja-JP" dirty="0">
                <a:hlinkClick r:id="rId9"/>
              </a:rPr>
              <a:t>JCP</a:t>
            </a:r>
            <a:r>
              <a:rPr lang="de-DE" altLang="ja-JP" b="1" dirty="0">
                <a:hlinkClick r:id="rId9"/>
              </a:rPr>
              <a:t>153</a:t>
            </a:r>
            <a:r>
              <a:rPr lang="de-DE" altLang="ja-JP" dirty="0">
                <a:hlinkClick r:id="rId9"/>
              </a:rPr>
              <a:t>,234107(2020).</a:t>
            </a:r>
            <a:endParaRPr lang="de-DE" altLang="ja-JP" dirty="0"/>
          </a:p>
        </p:txBody>
      </p:sp>
      <p:pic>
        <p:nvPicPr>
          <p:cNvPr id="10" name="図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702" y="3625118"/>
            <a:ext cx="936104" cy="56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下矢印 3"/>
          <p:cNvSpPr>
            <a:spLocks noChangeArrowheads="1"/>
          </p:cNvSpPr>
          <p:nvPr/>
        </p:nvSpPr>
        <p:spPr bwMode="auto">
          <a:xfrm>
            <a:off x="2603692" y="3852057"/>
            <a:ext cx="99922" cy="107507"/>
          </a:xfrm>
          <a:prstGeom prst="downArrow">
            <a:avLst>
              <a:gd name="adj1" fmla="val 50000"/>
              <a:gd name="adj2" fmla="val 5025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2" name="下矢印 16"/>
          <p:cNvSpPr>
            <a:spLocks noChangeArrowheads="1"/>
          </p:cNvSpPr>
          <p:nvPr/>
        </p:nvSpPr>
        <p:spPr bwMode="auto">
          <a:xfrm rot="10800000">
            <a:off x="2713884" y="3833017"/>
            <a:ext cx="100459" cy="107506"/>
          </a:xfrm>
          <a:prstGeom prst="downArrow">
            <a:avLst>
              <a:gd name="adj1" fmla="val 50000"/>
              <a:gd name="adj2" fmla="val 4998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3" name="下矢印 17"/>
          <p:cNvSpPr>
            <a:spLocks noChangeArrowheads="1"/>
          </p:cNvSpPr>
          <p:nvPr/>
        </p:nvSpPr>
        <p:spPr bwMode="auto">
          <a:xfrm>
            <a:off x="3271960" y="4111010"/>
            <a:ext cx="100459" cy="107506"/>
          </a:xfrm>
          <a:prstGeom prst="downArrow">
            <a:avLst>
              <a:gd name="adj1" fmla="val 50000"/>
              <a:gd name="adj2" fmla="val 49989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4" name="下矢印 18"/>
          <p:cNvSpPr>
            <a:spLocks noChangeArrowheads="1"/>
          </p:cNvSpPr>
          <p:nvPr/>
        </p:nvSpPr>
        <p:spPr bwMode="auto">
          <a:xfrm rot="10800000">
            <a:off x="3236773" y="3625118"/>
            <a:ext cx="100459" cy="107507"/>
          </a:xfrm>
          <a:prstGeom prst="downArrow">
            <a:avLst>
              <a:gd name="adj1" fmla="val 50000"/>
              <a:gd name="adj2" fmla="val 4998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7" name="上矢印 16"/>
          <p:cNvSpPr>
            <a:spLocks noChangeArrowheads="1"/>
          </p:cNvSpPr>
          <p:nvPr/>
        </p:nvSpPr>
        <p:spPr bwMode="auto">
          <a:xfrm>
            <a:off x="3133924" y="3796648"/>
            <a:ext cx="85417" cy="180243"/>
          </a:xfrm>
          <a:prstGeom prst="upArrow">
            <a:avLst>
              <a:gd name="adj1" fmla="val 50000"/>
              <a:gd name="adj2" fmla="val 49871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9" name="正方形/長方形 5"/>
          <p:cNvSpPr>
            <a:spLocks noChangeArrowheads="1"/>
          </p:cNvSpPr>
          <p:nvPr/>
        </p:nvSpPr>
        <p:spPr bwMode="auto">
          <a:xfrm>
            <a:off x="3127766" y="3646436"/>
            <a:ext cx="8451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dirty="0"/>
              <a:t>　</a:t>
            </a:r>
            <a:r>
              <a:rPr lang="en-US" altLang="ja-JP" sz="1100" dirty="0" err="1"/>
              <a:t>ield</a:t>
            </a:r>
            <a:r>
              <a:rPr lang="en-US" altLang="ja-JP" sz="1100" dirty="0"/>
              <a:t> </a:t>
            </a:r>
            <a:r>
              <a:rPr lang="en-US" altLang="ja-JP" sz="1100" dirty="0">
                <a:solidFill>
                  <a:srgbClr val="FF66CC"/>
                </a:solidFill>
              </a:rPr>
              <a:t>B(τ)</a:t>
            </a:r>
            <a:endParaRPr lang="ja-JP" altLang="en-US" sz="1100" dirty="0">
              <a:solidFill>
                <a:srgbClr val="FF66CC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90639" y="4733864"/>
            <a:ext cx="2437127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ja-JP" altLang="en-US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r>
              <a:rPr lang="ja-JP" altLang="en-US" sz="8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14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 energy from</a:t>
            </a:r>
            <a:endParaRPr lang="ja-JP" alt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オブジェクト 19"/>
          <p:cNvGraphicFramePr>
            <a:graphicFrameLocks noChangeAspect="1"/>
          </p:cNvGraphicFramePr>
          <p:nvPr/>
        </p:nvGraphicFramePr>
        <p:xfrm>
          <a:off x="251090" y="3015633"/>
          <a:ext cx="593725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22080" imgH="317160" progId="Equation.DSMT4">
                  <p:embed/>
                </p:oleObj>
              </mc:Choice>
              <mc:Fallback>
                <p:oleObj name="Equation" r:id="rId11" imgW="622080" imgH="317160" progId="Equation.DSMT4">
                  <p:embed/>
                  <p:pic>
                    <p:nvPicPr>
                      <p:cNvPr id="20" name="オブジェクト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090" y="3015633"/>
                        <a:ext cx="593725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オブジェクト 21"/>
          <p:cNvGraphicFramePr>
            <a:graphicFrameLocks noChangeAspect="1"/>
          </p:cNvGraphicFramePr>
          <p:nvPr/>
        </p:nvGraphicFramePr>
        <p:xfrm>
          <a:off x="4491038" y="3475038"/>
          <a:ext cx="27559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55800" imgH="495000" progId="Equation.DSMT4">
                  <p:embed/>
                </p:oleObj>
              </mc:Choice>
              <mc:Fallback>
                <p:oleObj name="Equation" r:id="rId13" imgW="2755800" imgH="495000" progId="Equation.DSMT4">
                  <p:embed/>
                  <p:pic>
                    <p:nvPicPr>
                      <p:cNvPr id="22" name="オブジェクト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1038" y="3475038"/>
                        <a:ext cx="27559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4280562" y="2923392"/>
            <a:ext cx="1433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For slow </a:t>
            </a:r>
            <a:endParaRPr lang="ja-JP" altLang="en-US" sz="2400" dirty="0"/>
          </a:p>
        </p:txBody>
      </p:sp>
      <p:graphicFrame>
        <p:nvGraphicFramePr>
          <p:cNvPr id="23" name="オブジェクト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2419111"/>
              </p:ext>
            </p:extLst>
          </p:nvPr>
        </p:nvGraphicFramePr>
        <p:xfrm>
          <a:off x="5722938" y="2973388"/>
          <a:ext cx="1905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52280" imgH="279360" progId="Equation.DSMT4">
                  <p:embed/>
                </p:oleObj>
              </mc:Choice>
              <mc:Fallback>
                <p:oleObj name="Equation" r:id="rId15" imgW="152280" imgH="279360" progId="Equation.DSMT4">
                  <p:embed/>
                  <p:pic>
                    <p:nvPicPr>
                      <p:cNvPr id="23" name="オブジェクト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2938" y="2973388"/>
                        <a:ext cx="190500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4345496" y="6291971"/>
            <a:ext cx="454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/>
              <a:t>Δ</a:t>
            </a:r>
            <a:r>
              <a:rPr lang="en-US" altLang="ja-JP" sz="2400" i="1" dirty="0"/>
              <a:t>G</a:t>
            </a:r>
            <a:r>
              <a:rPr lang="en-US" altLang="ja-JP" sz="2400" dirty="0"/>
              <a:t>(</a:t>
            </a:r>
            <a:r>
              <a:rPr lang="en-US" altLang="ja-JP" sz="2400" i="1" dirty="0"/>
              <a:t>t</a:t>
            </a:r>
            <a:r>
              <a:rPr lang="en-US" altLang="ja-JP" sz="2400" dirty="0"/>
              <a:t>) is now kinetic observable!</a:t>
            </a:r>
            <a:endParaRPr lang="ja-JP" altLang="en-US" sz="2400" dirty="0"/>
          </a:p>
        </p:txBody>
      </p:sp>
      <p:sp>
        <p:nvSpPr>
          <p:cNvPr id="28" name="正方形/長方形 27"/>
          <p:cNvSpPr/>
          <p:nvPr/>
        </p:nvSpPr>
        <p:spPr>
          <a:xfrm>
            <a:off x="928074" y="2981779"/>
            <a:ext cx="2749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from HEOM calculations</a:t>
            </a:r>
            <a:endParaRPr lang="ja-JP" altLang="en-US" dirty="0"/>
          </a:p>
        </p:txBody>
      </p:sp>
      <p:sp>
        <p:nvSpPr>
          <p:cNvPr id="29" name="正方形/長方形 28"/>
          <p:cNvSpPr/>
          <p:nvPr/>
        </p:nvSpPr>
        <p:spPr>
          <a:xfrm>
            <a:off x="4512230" y="4579038"/>
            <a:ext cx="4528407" cy="93832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36629" y="5732290"/>
            <a:ext cx="3954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B050"/>
                </a:solidFill>
              </a:rPr>
              <a:t>Simpler than using Jarzynski formula</a:t>
            </a:r>
            <a:endParaRPr lang="ja-JP" altLang="en-US" dirty="0">
              <a:solidFill>
                <a:srgbClr val="00B050"/>
              </a:solidFill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4260311" y="885828"/>
            <a:ext cx="2749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(minimum work principle)</a:t>
            </a:r>
            <a:endParaRPr lang="ja-JP" altLang="en-US" dirty="0"/>
          </a:p>
        </p:txBody>
      </p:sp>
      <p:graphicFrame>
        <p:nvGraphicFramePr>
          <p:cNvPr id="27" name="オブジェクト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201366"/>
              </p:ext>
            </p:extLst>
          </p:nvPr>
        </p:nvGraphicFramePr>
        <p:xfrm>
          <a:off x="4559801" y="557979"/>
          <a:ext cx="2349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349360" imgH="380880" progId="Equation.DSMT4">
                  <p:embed/>
                </p:oleObj>
              </mc:Choice>
              <mc:Fallback>
                <p:oleObj name="Equation" r:id="rId17" imgW="2349360" imgH="380880" progId="Equation.DSMT4">
                  <p:embed/>
                  <p:pic>
                    <p:nvPicPr>
                      <p:cNvPr id="27" name="オブジェクト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9801" y="557979"/>
                        <a:ext cx="23495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C65B0BD1-6754-4EC8-8474-F282D3A7BBE4}"/>
              </a:ext>
            </a:extLst>
          </p:cNvPr>
          <p:cNvSpPr/>
          <p:nvPr/>
        </p:nvSpPr>
        <p:spPr>
          <a:xfrm>
            <a:off x="4260311" y="162565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Kelvin-Planck statement: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5" name="四角形: 角を丸くする 24">
            <a:extLst>
              <a:ext uri="{FF2B5EF4-FFF2-40B4-BE49-F238E27FC236}">
                <a16:creationId xmlns:a16="http://schemas.microsoft.com/office/drawing/2014/main" id="{581D5158-317E-4D4E-98DC-475F30EEF19C}"/>
              </a:ext>
            </a:extLst>
          </p:cNvPr>
          <p:cNvSpPr/>
          <p:nvPr/>
        </p:nvSpPr>
        <p:spPr>
          <a:xfrm>
            <a:off x="4221817" y="193115"/>
            <a:ext cx="2792819" cy="112200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7652991F-B8A7-4A33-AC4A-E851A062EF27}"/>
              </a:ext>
            </a:extLst>
          </p:cNvPr>
          <p:cNvSpPr txBox="1"/>
          <p:nvPr/>
        </p:nvSpPr>
        <p:spPr>
          <a:xfrm>
            <a:off x="2145749" y="4740368"/>
            <a:ext cx="107359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imHEOM</a:t>
            </a:r>
            <a:endParaRPr lang="en-US" altLang="ja-JP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5C9D6A07-ACD9-4D4C-BD6D-D1DC452E2E54}"/>
              </a:ext>
            </a:extLst>
          </p:cNvPr>
          <p:cNvSpPr txBox="1"/>
          <p:nvPr/>
        </p:nvSpPr>
        <p:spPr>
          <a:xfrm>
            <a:off x="2180615" y="5004225"/>
            <a:ext cx="158053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ja-JP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YT JCP  2014</a:t>
            </a:r>
            <a:r>
              <a:rPr lang="en-US" altLang="ja-JP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ja-JP" alt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2" name="オブジェクト 31">
            <a:extLst>
              <a:ext uri="{FF2B5EF4-FFF2-40B4-BE49-F238E27FC236}">
                <a16:creationId xmlns:a16="http://schemas.microsoft.com/office/drawing/2014/main" id="{EFEBCF34-6A31-428B-A207-81D77F2A030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94285" y="3513123"/>
          <a:ext cx="27559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755800" imgH="495000" progId="Equation.DSMT4">
                  <p:embed/>
                </p:oleObj>
              </mc:Choice>
              <mc:Fallback>
                <p:oleObj name="Equation" r:id="rId19" imgW="2755800" imgH="495000" progId="Equation.DSMT4">
                  <p:embed/>
                  <p:pic>
                    <p:nvPicPr>
                      <p:cNvPr id="32" name="オブジェクト 31">
                        <a:extLst>
                          <a:ext uri="{FF2B5EF4-FFF2-40B4-BE49-F238E27FC236}">
                            <a16:creationId xmlns:a16="http://schemas.microsoft.com/office/drawing/2014/main" id="{EFEBCF34-6A31-428B-A207-81D77F2A030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4285" y="3513123"/>
                        <a:ext cx="2755900" cy="495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470124B4-32AA-4268-AA5A-EC5FA1C8F0B1}"/>
              </a:ext>
            </a:extLst>
          </p:cNvPr>
          <p:cNvSpPr txBox="1"/>
          <p:nvPr/>
        </p:nvSpPr>
        <p:spPr>
          <a:xfrm>
            <a:off x="7415695" y="3547960"/>
            <a:ext cx="16696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Our statement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834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29" grpId="0" animBg="1"/>
      <p:bldP spid="9" grpId="0"/>
      <p:bldP spid="3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-88392" y="-131970"/>
            <a:ext cx="9517737" cy="11430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ja-JP" sz="32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Spectroscopic measurement for free energy</a:t>
            </a:r>
            <a:endParaRPr lang="ja-JP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 Unicode MS" pitchFamily="50" charset="-128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1763688" y="1779944"/>
            <a:ext cx="760491" cy="131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正方形/長方形 7"/>
          <p:cNvSpPr/>
          <p:nvPr/>
        </p:nvSpPr>
        <p:spPr>
          <a:xfrm>
            <a:off x="319484" y="751613"/>
            <a:ext cx="15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Non-eq work:</a:t>
            </a:r>
            <a:endParaRPr lang="ja-JP" altLang="en-US" dirty="0"/>
          </a:p>
        </p:txBody>
      </p:sp>
      <p:graphicFrame>
        <p:nvGraphicFramePr>
          <p:cNvPr id="27" name="オブジェクト 26"/>
          <p:cNvGraphicFramePr>
            <a:graphicFrameLocks noChangeAspect="1"/>
          </p:cNvGraphicFramePr>
          <p:nvPr/>
        </p:nvGraphicFramePr>
        <p:xfrm>
          <a:off x="970312" y="4323907"/>
          <a:ext cx="1778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77680" imgH="457200" progId="Equation.DSMT4">
                  <p:embed/>
                </p:oleObj>
              </mc:Choice>
              <mc:Fallback>
                <p:oleObj name="Equation" r:id="rId3" imgW="1777680" imgH="457200" progId="Equation.DSMT4">
                  <p:embed/>
                  <p:pic>
                    <p:nvPicPr>
                      <p:cNvPr id="27" name="オブジェクト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0312" y="4323907"/>
                        <a:ext cx="1778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オブジェクト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4657474"/>
              </p:ext>
            </p:extLst>
          </p:nvPr>
        </p:nvGraphicFramePr>
        <p:xfrm>
          <a:off x="4211638" y="4211638"/>
          <a:ext cx="3937000" cy="138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936960" imgH="1384200" progId="Equation.DSMT4">
                  <p:embed/>
                </p:oleObj>
              </mc:Choice>
              <mc:Fallback>
                <p:oleObj name="Equation" r:id="rId5" imgW="3936960" imgH="1384200" progId="Equation.DSMT4">
                  <p:embed/>
                  <p:pic>
                    <p:nvPicPr>
                      <p:cNvPr id="28" name="オブジェクト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4211638"/>
                        <a:ext cx="3937000" cy="1384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V 字形矢印 28"/>
          <p:cNvSpPr/>
          <p:nvPr/>
        </p:nvSpPr>
        <p:spPr>
          <a:xfrm>
            <a:off x="3427984" y="4447931"/>
            <a:ext cx="504056" cy="18095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/>
          <p:cNvSpPr/>
          <p:nvPr/>
        </p:nvSpPr>
        <p:spPr>
          <a:xfrm>
            <a:off x="547664" y="388247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66CC"/>
                </a:solidFill>
              </a:rPr>
              <a:t>Laser excitation</a:t>
            </a:r>
            <a:endParaRPr lang="ja-JP" altLang="en-US" dirty="0">
              <a:solidFill>
                <a:srgbClr val="FF66CC"/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526595" y="6167589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C0597"/>
                </a:solidFill>
              </a:rPr>
              <a:t>Free energy = optical observable (ultra-slow dynamics)</a:t>
            </a:r>
            <a:endParaRPr lang="ja-JP" altLang="en-US" sz="2400" dirty="0">
              <a:solidFill>
                <a:srgbClr val="0C0597"/>
              </a:solidFill>
            </a:endParaRPr>
          </a:p>
        </p:txBody>
      </p:sp>
      <p:pic>
        <p:nvPicPr>
          <p:cNvPr id="33" name="Picture 66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471" y="2861316"/>
            <a:ext cx="1419490" cy="1115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2144">
            <a:off x="5933238" y="3421791"/>
            <a:ext cx="594412" cy="24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9E6F461-CA6D-439A-B324-E2D6C26A365F}"/>
              </a:ext>
            </a:extLst>
          </p:cNvPr>
          <p:cNvSpPr txBox="1"/>
          <p:nvPr/>
        </p:nvSpPr>
        <p:spPr>
          <a:xfrm>
            <a:off x="318197" y="3153929"/>
            <a:ext cx="48755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Spectroscopy for free energy</a:t>
            </a:r>
            <a:endParaRPr lang="ja-JP" altLang="en-US" sz="2400" dirty="0"/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C6488902-53EB-4346-AC7E-3AFC29D0CE1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16416" y="1266850"/>
            <a:ext cx="727121" cy="769893"/>
          </a:xfrm>
          <a:prstGeom prst="rect">
            <a:avLst/>
          </a:prstGeom>
        </p:spPr>
      </p:pic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A65CDB55-6F14-4D4B-B320-A59CFBB7FDAE}"/>
              </a:ext>
            </a:extLst>
          </p:cNvPr>
          <p:cNvSpPr/>
          <p:nvPr/>
        </p:nvSpPr>
        <p:spPr>
          <a:xfrm>
            <a:off x="5926856" y="135941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sz="1600" dirty="0"/>
              <a:t>Sakamoto &amp; Tanimura </a:t>
            </a:r>
          </a:p>
          <a:p>
            <a:r>
              <a:rPr lang="en-US" altLang="ja-JP" sz="1600" dirty="0">
                <a:hlinkClick r:id="rId10"/>
              </a:rPr>
              <a:t>JCP</a:t>
            </a:r>
            <a:r>
              <a:rPr lang="de-DE" altLang="ja-JP" sz="1600" b="1" dirty="0">
                <a:hlinkClick r:id="rId10"/>
              </a:rPr>
              <a:t>153</a:t>
            </a:r>
            <a:r>
              <a:rPr lang="de-DE" altLang="ja-JP" sz="1600" dirty="0">
                <a:hlinkClick r:id="rId10"/>
              </a:rPr>
              <a:t>,234107(2020).</a:t>
            </a:r>
            <a:endParaRPr lang="de-DE" altLang="ja-JP" sz="1600" dirty="0"/>
          </a:p>
        </p:txBody>
      </p:sp>
      <p:graphicFrame>
        <p:nvGraphicFramePr>
          <p:cNvPr id="38" name="オブジェクト 37">
            <a:extLst>
              <a:ext uri="{FF2B5EF4-FFF2-40B4-BE49-F238E27FC236}">
                <a16:creationId xmlns:a16="http://schemas.microsoft.com/office/drawing/2014/main" id="{8499700D-EC13-4CE8-A13C-C84B9848D7B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09209" y="1315266"/>
          <a:ext cx="43688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368600" imgH="812520" progId="Equation.DSMT4">
                  <p:embed/>
                </p:oleObj>
              </mc:Choice>
              <mc:Fallback>
                <p:oleObj name="Equation" r:id="rId11" imgW="4368600" imgH="812520" progId="Equation.DSMT4">
                  <p:embed/>
                  <p:pic>
                    <p:nvPicPr>
                      <p:cNvPr id="38" name="オブジェクト 37">
                        <a:extLst>
                          <a:ext uri="{FF2B5EF4-FFF2-40B4-BE49-F238E27FC236}">
                            <a16:creationId xmlns:a16="http://schemas.microsoft.com/office/drawing/2014/main" id="{8499700D-EC13-4CE8-A13C-C84B9848D7B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209" y="1315266"/>
                        <a:ext cx="43688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AC215FDA-066E-4164-B90B-5C98830A9B49}"/>
              </a:ext>
            </a:extLst>
          </p:cNvPr>
          <p:cNvSpPr txBox="1"/>
          <p:nvPr/>
        </p:nvSpPr>
        <p:spPr>
          <a:xfrm>
            <a:off x="827584" y="2317120"/>
            <a:ext cx="56886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C0597"/>
                </a:solidFill>
              </a:rPr>
              <a:t>Can be applied both quantum and classical systems</a:t>
            </a:r>
            <a:endParaRPr lang="ja-JP" altLang="en-US" dirty="0"/>
          </a:p>
        </p:txBody>
      </p:sp>
      <p:graphicFrame>
        <p:nvGraphicFramePr>
          <p:cNvPr id="17" name="オブジェクト 16">
            <a:extLst>
              <a:ext uri="{FF2B5EF4-FFF2-40B4-BE49-F238E27FC236}">
                <a16:creationId xmlns:a16="http://schemas.microsoft.com/office/drawing/2014/main" id="{80792539-BD66-44B9-B79B-62A090B38F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4025846"/>
              </p:ext>
            </p:extLst>
          </p:nvPr>
        </p:nvGraphicFramePr>
        <p:xfrm>
          <a:off x="6489576" y="5656628"/>
          <a:ext cx="22987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298600" imgH="545760" progId="Equation.DSMT4">
                  <p:embed/>
                </p:oleObj>
              </mc:Choice>
              <mc:Fallback>
                <p:oleObj name="Equation" r:id="rId13" imgW="2298600" imgH="545760" progId="Equation.DSMT4">
                  <p:embed/>
                  <p:pic>
                    <p:nvPicPr>
                      <p:cNvPr id="28" name="オブジェクト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9576" y="5656628"/>
                        <a:ext cx="22987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64265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0" y="101744"/>
            <a:ext cx="8964488" cy="865187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ja-JP" sz="3600" dirty="0">
                <a:ea typeface="Arial Unicode MS" panose="020B0604020202020204" pitchFamily="50" charset="-128"/>
              </a:rPr>
              <a:t>Isothermal process (     </a:t>
            </a:r>
            <a:r>
              <a:rPr lang="en-US" altLang="ja-JP" sz="1800" dirty="0">
                <a:ea typeface="Arial Unicode MS" panose="020B0604020202020204" pitchFamily="50" charset="-128"/>
              </a:rPr>
              <a:t>changes but                       </a:t>
            </a:r>
            <a:r>
              <a:rPr lang="en-US" altLang="ja-JP" sz="3600" dirty="0">
                <a:ea typeface="Arial Unicode MS" panose="020B0604020202020204" pitchFamily="50" charset="-128"/>
              </a:rPr>
              <a:t>)</a:t>
            </a:r>
            <a:endParaRPr lang="ja-JP" altLang="en-US" sz="36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4818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11560" y="1147619"/>
          <a:ext cx="7675562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305560" imgH="1143000" progId="Equation.DSMT4">
                  <p:embed/>
                </p:oleObj>
              </mc:Choice>
              <mc:Fallback>
                <p:oleObj name="Equation" r:id="rId2" imgW="8305560" imgH="1143000" progId="Equation.DSMT4">
                  <p:embed/>
                  <p:pic>
                    <p:nvPicPr>
                      <p:cNvPr id="348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1147619"/>
                        <a:ext cx="7675562" cy="1055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角丸四角形 5">
            <a:extLst>
              <a:ext uri="{FF2B5EF4-FFF2-40B4-BE49-F238E27FC236}">
                <a16:creationId xmlns:a16="http://schemas.microsoft.com/office/drawing/2014/main" id="{02C19C18-8F6B-7D29-5ADB-4B45158FDAC1}"/>
              </a:ext>
            </a:extLst>
          </p:cNvPr>
          <p:cNvSpPr/>
          <p:nvPr/>
        </p:nvSpPr>
        <p:spPr>
          <a:xfrm>
            <a:off x="447311" y="3694206"/>
            <a:ext cx="2587462" cy="2233135"/>
          </a:xfrm>
          <a:prstGeom prst="round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角丸四角形 34">
            <a:extLst>
              <a:ext uri="{FF2B5EF4-FFF2-40B4-BE49-F238E27FC236}">
                <a16:creationId xmlns:a16="http://schemas.microsoft.com/office/drawing/2014/main" id="{2ED03DC1-4245-06BD-AB32-4A632F8B16ED}"/>
              </a:ext>
            </a:extLst>
          </p:cNvPr>
          <p:cNvSpPr/>
          <p:nvPr/>
        </p:nvSpPr>
        <p:spPr>
          <a:xfrm>
            <a:off x="5453833" y="4058827"/>
            <a:ext cx="2700003" cy="1614360"/>
          </a:xfrm>
          <a:prstGeom prst="roundRect">
            <a:avLst/>
          </a:prstGeom>
          <a:noFill/>
          <a:ln w="76200"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3E31388-563A-1041-F168-11720AB0BD88}"/>
              </a:ext>
            </a:extLst>
          </p:cNvPr>
          <p:cNvSpPr/>
          <p:nvPr/>
        </p:nvSpPr>
        <p:spPr>
          <a:xfrm>
            <a:off x="5702527" y="4645349"/>
            <a:ext cx="13821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FF66CC"/>
                </a:solidFill>
              </a:rPr>
              <a:t>Heat Bath</a:t>
            </a:r>
            <a:endParaRPr lang="ja-JP" altLang="en-US" sz="2000" b="1" dirty="0">
              <a:solidFill>
                <a:srgbClr val="FF66CC"/>
              </a:solidFill>
            </a:endParaRPr>
          </a:p>
        </p:txBody>
      </p:sp>
      <p:graphicFrame>
        <p:nvGraphicFramePr>
          <p:cNvPr id="20" name="オブジェクト 19">
            <a:extLst>
              <a:ext uri="{FF2B5EF4-FFF2-40B4-BE49-F238E27FC236}">
                <a16:creationId xmlns:a16="http://schemas.microsoft.com/office/drawing/2014/main" id="{94F1A79C-9579-9C77-2844-8063334352C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61632" y="4645349"/>
          <a:ext cx="3429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42720" imgH="393480" progId="Equation.DSMT4">
                  <p:embed/>
                </p:oleObj>
              </mc:Choice>
              <mc:Fallback>
                <p:oleObj name="Equation" r:id="rId4" imgW="342720" imgH="393480" progId="Equation.DSMT4">
                  <p:embed/>
                  <p:pic>
                    <p:nvPicPr>
                      <p:cNvPr id="20" name="オブジェクト 19">
                        <a:extLst>
                          <a:ext uri="{FF2B5EF4-FFF2-40B4-BE49-F238E27FC236}">
                            <a16:creationId xmlns:a16="http://schemas.microsoft.com/office/drawing/2014/main" id="{94F1A79C-9579-9C77-2844-8063334352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1632" y="4645349"/>
                        <a:ext cx="3429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オブジェクト 28">
            <a:extLst>
              <a:ext uri="{FF2B5EF4-FFF2-40B4-BE49-F238E27FC236}">
                <a16:creationId xmlns:a16="http://schemas.microsoft.com/office/drawing/2014/main" id="{EEB7068C-CC08-A847-48DD-5B8C98AA5F4F}"/>
              </a:ext>
            </a:extLst>
          </p:cNvPr>
          <p:cNvGraphicFramePr>
            <a:graphicFrameLocks noGrp="1" noChangeAspect="1"/>
          </p:cNvGraphicFramePr>
          <p:nvPr/>
        </p:nvGraphicFramePr>
        <p:xfrm>
          <a:off x="3521075" y="3968750"/>
          <a:ext cx="1655763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49160" imgH="342720" progId="Equation.DSMT4">
                  <p:embed/>
                </p:oleObj>
              </mc:Choice>
              <mc:Fallback>
                <p:oleObj name="Equation" r:id="rId6" imgW="749160" imgH="342720" progId="Equation.DSMT4">
                  <p:embed/>
                  <p:pic>
                    <p:nvPicPr>
                      <p:cNvPr id="29" name="オブジェクト 28">
                        <a:extLst>
                          <a:ext uri="{FF2B5EF4-FFF2-40B4-BE49-F238E27FC236}">
                            <a16:creationId xmlns:a16="http://schemas.microsoft.com/office/drawing/2014/main" id="{EEB7068C-CC08-A847-48DD-5B8C98AA5F4F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1075" y="3968750"/>
                        <a:ext cx="1655763" cy="758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矢印: 左右 30">
            <a:extLst>
              <a:ext uri="{FF2B5EF4-FFF2-40B4-BE49-F238E27FC236}">
                <a16:creationId xmlns:a16="http://schemas.microsoft.com/office/drawing/2014/main" id="{2AD0CEBD-FE21-2426-88FD-E23F321143CE}"/>
              </a:ext>
            </a:extLst>
          </p:cNvPr>
          <p:cNvSpPr/>
          <p:nvPr/>
        </p:nvSpPr>
        <p:spPr>
          <a:xfrm>
            <a:off x="3159120" y="4697993"/>
            <a:ext cx="2156216" cy="437481"/>
          </a:xfrm>
          <a:prstGeom prst="leftRightArrow">
            <a:avLst/>
          </a:prstGeom>
          <a:solidFill>
            <a:srgbClr val="FF66CC">
              <a:alpha val="31000"/>
            </a:srgbClr>
          </a:solidFill>
          <a:ln>
            <a:solidFill>
              <a:srgbClr val="FF66CC">
                <a:alpha val="14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2" name="図 41">
            <a:extLst>
              <a:ext uri="{FF2B5EF4-FFF2-40B4-BE49-F238E27FC236}">
                <a16:creationId xmlns:a16="http://schemas.microsoft.com/office/drawing/2014/main" id="{878BC61A-18A0-9C53-E385-1CA2DA9CA5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3974" y="4348162"/>
            <a:ext cx="1569987" cy="1469775"/>
          </a:xfrm>
          <a:prstGeom prst="rect">
            <a:avLst/>
          </a:prstGeom>
        </p:spPr>
      </p:pic>
      <p:graphicFrame>
        <p:nvGraphicFramePr>
          <p:cNvPr id="3" name="オブジェクト 2">
            <a:extLst>
              <a:ext uri="{FF2B5EF4-FFF2-40B4-BE49-F238E27FC236}">
                <a16:creationId xmlns:a16="http://schemas.microsoft.com/office/drawing/2014/main" id="{33E8BA36-F1FA-EC50-B928-CDDB9A22A64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82236" y="324787"/>
          <a:ext cx="13716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71600" imgH="419040" progId="Equation.DSMT4">
                  <p:embed/>
                </p:oleObj>
              </mc:Choice>
              <mc:Fallback>
                <p:oleObj name="Equation" r:id="rId9" imgW="1371600" imgH="419040" progId="Equation.DSMT4">
                  <p:embed/>
                  <p:pic>
                    <p:nvPicPr>
                      <p:cNvPr id="3" name="オブジェクト 2">
                        <a:extLst>
                          <a:ext uri="{FF2B5EF4-FFF2-40B4-BE49-F238E27FC236}">
                            <a16:creationId xmlns:a16="http://schemas.microsoft.com/office/drawing/2014/main" id="{33E8BA36-F1FA-EC50-B928-CDDB9A22A64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2236" y="324787"/>
                        <a:ext cx="13716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正方形/長方形 5">
            <a:extLst>
              <a:ext uri="{FF2B5EF4-FFF2-40B4-BE49-F238E27FC236}">
                <a16:creationId xmlns:a16="http://schemas.microsoft.com/office/drawing/2014/main" id="{73FF6CF5-7A53-F3F8-4410-53FC93DA1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7297" y="1891555"/>
            <a:ext cx="15723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1600" dirty="0">
                <a:solidFill>
                  <a:srgbClr val="0066FF"/>
                </a:solidFill>
              </a:rPr>
              <a:t>External Field</a:t>
            </a:r>
            <a:endParaRPr lang="ja-JP" altLang="en-US" sz="1600" dirty="0">
              <a:solidFill>
                <a:srgbClr val="0066FF"/>
              </a:solidFill>
            </a:endParaRPr>
          </a:p>
        </p:txBody>
      </p:sp>
      <p:graphicFrame>
        <p:nvGraphicFramePr>
          <p:cNvPr id="9" name="オブジェクト 8">
            <a:extLst>
              <a:ext uri="{FF2B5EF4-FFF2-40B4-BE49-F238E27FC236}">
                <a16:creationId xmlns:a16="http://schemas.microsoft.com/office/drawing/2014/main" id="{8DB2D26A-2B1B-B19F-F0E5-7733F813FAD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63597" y="362887"/>
          <a:ext cx="558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58720" imgH="342720" progId="Equation.DSMT4">
                  <p:embed/>
                </p:oleObj>
              </mc:Choice>
              <mc:Fallback>
                <p:oleObj name="Equation" r:id="rId11" imgW="558720" imgH="342720" progId="Equation.DSMT4">
                  <p:embed/>
                  <p:pic>
                    <p:nvPicPr>
                      <p:cNvPr id="9" name="オブジェクト 8">
                        <a:extLst>
                          <a:ext uri="{FF2B5EF4-FFF2-40B4-BE49-F238E27FC236}">
                            <a16:creationId xmlns:a16="http://schemas.microsoft.com/office/drawing/2014/main" id="{8DB2D26A-2B1B-B19F-F0E5-7733F813FA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3597" y="362887"/>
                        <a:ext cx="558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A8941C4D-A3F8-4139-A696-25B2AC49F14D}"/>
              </a:ext>
            </a:extLst>
          </p:cNvPr>
          <p:cNvSpPr/>
          <p:nvPr/>
        </p:nvSpPr>
        <p:spPr>
          <a:xfrm>
            <a:off x="3479833" y="2620209"/>
            <a:ext cx="4176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</a:rPr>
              <a:t>“Quasi-static process”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6AE32381-0858-4A34-99C0-B4DCD3B879D7}"/>
              </a:ext>
            </a:extLst>
          </p:cNvPr>
          <p:cNvSpPr txBox="1"/>
          <p:nvPr/>
        </p:nvSpPr>
        <p:spPr>
          <a:xfrm>
            <a:off x="3435797" y="3294096"/>
            <a:ext cx="61346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</a:rPr>
              <a:t>Change            very slowly</a:t>
            </a:r>
            <a:endParaRPr lang="ja-JP" altLang="en-US" sz="2000" dirty="0">
              <a:solidFill>
                <a:srgbClr val="0066FF"/>
              </a:solidFill>
            </a:endParaRPr>
          </a:p>
        </p:txBody>
      </p:sp>
      <p:graphicFrame>
        <p:nvGraphicFramePr>
          <p:cNvPr id="26" name="オブジェクト 25">
            <a:extLst>
              <a:ext uri="{FF2B5EF4-FFF2-40B4-BE49-F238E27FC236}">
                <a16:creationId xmlns:a16="http://schemas.microsoft.com/office/drawing/2014/main" id="{C4A47DED-61C4-41AE-9127-454B542A8B5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86366" y="3274783"/>
          <a:ext cx="660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60240" imgH="406080" progId="Equation.DSMT4">
                  <p:embed/>
                </p:oleObj>
              </mc:Choice>
              <mc:Fallback>
                <p:oleObj name="Equation" r:id="rId13" imgW="660240" imgH="406080" progId="Equation.DSMT4">
                  <p:embed/>
                  <p:pic>
                    <p:nvPicPr>
                      <p:cNvPr id="26" name="オブジェクト 25">
                        <a:extLst>
                          <a:ext uri="{FF2B5EF4-FFF2-40B4-BE49-F238E27FC236}">
                            <a16:creationId xmlns:a16="http://schemas.microsoft.com/office/drawing/2014/main" id="{C4A47DED-61C4-41AE-9127-454B542A8B5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6366" y="3274783"/>
                        <a:ext cx="6604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矢印: 右 33">
            <a:extLst>
              <a:ext uri="{FF2B5EF4-FFF2-40B4-BE49-F238E27FC236}">
                <a16:creationId xmlns:a16="http://schemas.microsoft.com/office/drawing/2014/main" id="{E3C085E2-65B6-42C1-8B2E-D0634B3DB794}"/>
              </a:ext>
            </a:extLst>
          </p:cNvPr>
          <p:cNvSpPr/>
          <p:nvPr/>
        </p:nvSpPr>
        <p:spPr>
          <a:xfrm rot="1858257">
            <a:off x="1001441" y="4814983"/>
            <a:ext cx="1085583" cy="593865"/>
          </a:xfrm>
          <a:prstGeom prst="rightArrow">
            <a:avLst/>
          </a:prstGeom>
          <a:solidFill>
            <a:srgbClr val="00B050">
              <a:alpha val="19000"/>
            </a:srgbClr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35" name="Picture 12" descr="C:\Users\tanimura.THEOCHEM\Desktop\dipole.gif">
            <a:extLst>
              <a:ext uri="{FF2B5EF4-FFF2-40B4-BE49-F238E27FC236}">
                <a16:creationId xmlns:a16="http://schemas.microsoft.com/office/drawing/2014/main" id="{98BF58BC-A2B6-45CA-A83D-6DCE90FDE04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155">
            <a:off x="1101076" y="4911235"/>
            <a:ext cx="660982" cy="250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グラフィックス 10">
            <a:extLst>
              <a:ext uri="{FF2B5EF4-FFF2-40B4-BE49-F238E27FC236}">
                <a16:creationId xmlns:a16="http://schemas.microsoft.com/office/drawing/2014/main" id="{871914FC-47CF-4B18-ADE2-E7632F4FDEC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21026675">
            <a:off x="1535687" y="3454890"/>
            <a:ext cx="1134636" cy="1275487"/>
          </a:xfrm>
          <a:prstGeom prst="rect">
            <a:avLst/>
          </a:prstGeom>
        </p:spPr>
      </p:pic>
      <p:sp>
        <p:nvSpPr>
          <p:cNvPr id="36" name="正方形/長方形 5">
            <a:extLst>
              <a:ext uri="{FF2B5EF4-FFF2-40B4-BE49-F238E27FC236}">
                <a16:creationId xmlns:a16="http://schemas.microsoft.com/office/drawing/2014/main" id="{FAAA6C53-22DB-4987-80CB-BC5557961D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083" y="2909405"/>
            <a:ext cx="17229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2000" b="0" dirty="0">
                <a:solidFill>
                  <a:srgbClr val="0066FF"/>
                </a:solidFill>
              </a:rPr>
              <a:t>(Intensive var.)</a:t>
            </a:r>
            <a:endParaRPr lang="ja-JP" altLang="en-US" sz="2000" b="0" dirty="0">
              <a:solidFill>
                <a:srgbClr val="0066FF"/>
              </a:solidFill>
            </a:endParaRPr>
          </a:p>
        </p:txBody>
      </p:sp>
      <p:graphicFrame>
        <p:nvGraphicFramePr>
          <p:cNvPr id="37" name="オブジェクト 36">
            <a:extLst>
              <a:ext uri="{FF2B5EF4-FFF2-40B4-BE49-F238E27FC236}">
                <a16:creationId xmlns:a16="http://schemas.microsoft.com/office/drawing/2014/main" id="{CF027D76-AEE9-4AB2-900A-C7A3E01A02A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74740" y="2880926"/>
          <a:ext cx="838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38080" imgH="495000" progId="Equation.DSMT4">
                  <p:embed/>
                </p:oleObj>
              </mc:Choice>
              <mc:Fallback>
                <p:oleObj name="Equation" r:id="rId18" imgW="838080" imgH="495000" progId="Equation.DSMT4">
                  <p:embed/>
                  <p:pic>
                    <p:nvPicPr>
                      <p:cNvPr id="37" name="オブジェクト 36">
                        <a:extLst>
                          <a:ext uri="{FF2B5EF4-FFF2-40B4-BE49-F238E27FC236}">
                            <a16:creationId xmlns:a16="http://schemas.microsoft.com/office/drawing/2014/main" id="{CF027D76-AEE9-4AB2-900A-C7A3E01A02A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4740" y="2880926"/>
                        <a:ext cx="8382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7">
            <a:extLst>
              <a:ext uri="{FF2B5EF4-FFF2-40B4-BE49-F238E27FC236}">
                <a16:creationId xmlns:a16="http://schemas.microsoft.com/office/drawing/2014/main" id="{191FB67B-33F1-4891-A3F6-A5A59BE3980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77875" y="5314950"/>
          <a:ext cx="766763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761760" imgH="431640" progId="Equation.DSMT4">
                  <p:embed/>
                </p:oleObj>
              </mc:Choice>
              <mc:Fallback>
                <p:oleObj name="Equation" r:id="rId20" imgW="761760" imgH="431640" progId="Equation.DSMT4">
                  <p:embed/>
                  <p:pic>
                    <p:nvPicPr>
                      <p:cNvPr id="27" name="Object 7">
                        <a:extLst>
                          <a:ext uri="{FF2B5EF4-FFF2-40B4-BE49-F238E27FC236}">
                            <a16:creationId xmlns:a16="http://schemas.microsoft.com/office/drawing/2014/main" id="{191FB67B-33F1-4891-A3F6-A5A59BE3980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875" y="5314950"/>
                        <a:ext cx="766763" cy="4333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53000"/>
                        </a:schemeClr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オブジェクト 29">
            <a:extLst>
              <a:ext uri="{FF2B5EF4-FFF2-40B4-BE49-F238E27FC236}">
                <a16:creationId xmlns:a16="http://schemas.microsoft.com/office/drawing/2014/main" id="{AEBF024C-42B8-424F-85D4-0B97A73B227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3018" y="6112713"/>
          <a:ext cx="2565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565360" imgH="431640" progId="Equation.DSMT4">
                  <p:embed/>
                </p:oleObj>
              </mc:Choice>
              <mc:Fallback>
                <p:oleObj name="Equation" r:id="rId22" imgW="2565360" imgH="431640" progId="Equation.DSMT4">
                  <p:embed/>
                  <p:pic>
                    <p:nvPicPr>
                      <p:cNvPr id="30" name="オブジェクト 29">
                        <a:extLst>
                          <a:ext uri="{FF2B5EF4-FFF2-40B4-BE49-F238E27FC236}">
                            <a16:creationId xmlns:a16="http://schemas.microsoft.com/office/drawing/2014/main" id="{AEBF024C-42B8-424F-85D4-0B97A73B227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018" y="6112713"/>
                        <a:ext cx="2565400" cy="431800"/>
                      </a:xfrm>
                      <a:prstGeom prst="rect">
                        <a:avLst/>
                      </a:prstGeom>
                      <a:noFill/>
                      <a:ln w="15875" cmpd="thickThin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7FC29D5-C872-4F88-A525-97781E2317B0}"/>
              </a:ext>
            </a:extLst>
          </p:cNvPr>
          <p:cNvSpPr txBox="1"/>
          <p:nvPr/>
        </p:nvSpPr>
        <p:spPr>
          <a:xfrm>
            <a:off x="2987824" y="6143947"/>
            <a:ext cx="22766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(</a:t>
            </a:r>
            <a:r>
              <a:rPr lang="en-US" altLang="ja-JP" sz="1800" dirty="0">
                <a:solidFill>
                  <a:srgbClr val="FF0000"/>
                </a:solidFill>
              </a:rPr>
              <a:t>Extensive </a:t>
            </a:r>
            <a:r>
              <a:rPr lang="en-US" altLang="ja-JP" sz="1800" dirty="0"/>
              <a:t>variable)</a:t>
            </a:r>
            <a:endParaRPr lang="en-US" dirty="0"/>
          </a:p>
        </p:txBody>
      </p:sp>
      <p:sp>
        <p:nvSpPr>
          <p:cNvPr id="28" name="角丸四角形 34">
            <a:extLst>
              <a:ext uri="{FF2B5EF4-FFF2-40B4-BE49-F238E27FC236}">
                <a16:creationId xmlns:a16="http://schemas.microsoft.com/office/drawing/2014/main" id="{4A1D80D3-9C42-4205-AE58-156C7DE5463C}"/>
              </a:ext>
            </a:extLst>
          </p:cNvPr>
          <p:cNvSpPr/>
          <p:nvPr/>
        </p:nvSpPr>
        <p:spPr>
          <a:xfrm>
            <a:off x="4360957" y="996636"/>
            <a:ext cx="4066915" cy="1258952"/>
          </a:xfrm>
          <a:prstGeom prst="roundRect">
            <a:avLst/>
          </a:prstGeom>
          <a:noFill/>
          <a:ln w="76200"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602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43B32FB-2B4B-40A6-8B66-B2199AD48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3967" y="68625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0C0597"/>
                </a:solidFill>
              </a:rPr>
              <a:t>Internal energy </a:t>
            </a:r>
            <a:r>
              <a:rPr lang="en-US" dirty="0"/>
              <a:t>and </a:t>
            </a:r>
            <a:r>
              <a:rPr lang="en-US" dirty="0">
                <a:solidFill>
                  <a:srgbClr val="00B050"/>
                </a:solidFill>
              </a:rPr>
              <a:t>enthalpy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5984592-2D1E-4C52-A58E-8EE5CF63EA76}"/>
              </a:ext>
            </a:extLst>
          </p:cNvPr>
          <p:cNvSpPr txBox="1"/>
          <p:nvPr/>
        </p:nvSpPr>
        <p:spPr>
          <a:xfrm>
            <a:off x="584182" y="1996643"/>
            <a:ext cx="326773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C0597"/>
                </a:solidFill>
              </a:rPr>
              <a:t>Internal energy</a:t>
            </a:r>
          </a:p>
        </p:txBody>
      </p:sp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5B78896C-D472-4E5F-8B15-2208EE1C0F4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83768" y="2458344"/>
          <a:ext cx="43561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356000" imgH="1002960" progId="Equation.DSMT4">
                  <p:embed/>
                </p:oleObj>
              </mc:Choice>
              <mc:Fallback>
                <p:oleObj name="Equation" r:id="rId2" imgW="4356000" imgH="1002960" progId="Equation.DSMT4">
                  <p:embed/>
                  <p:pic>
                    <p:nvPicPr>
                      <p:cNvPr id="12" name="オブジェクト 11">
                        <a:extLst>
                          <a:ext uri="{FF2B5EF4-FFF2-40B4-BE49-F238E27FC236}">
                            <a16:creationId xmlns:a16="http://schemas.microsoft.com/office/drawing/2014/main" id="{5B78896C-D472-4E5F-8B15-2208EE1C0F4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2458344"/>
                        <a:ext cx="43561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オブジェクト 14">
            <a:extLst>
              <a:ext uri="{FF2B5EF4-FFF2-40B4-BE49-F238E27FC236}">
                <a16:creationId xmlns:a16="http://schemas.microsoft.com/office/drawing/2014/main" id="{C6DDAACF-FAF4-4A12-A6B5-678A402760A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15687" y="5895303"/>
          <a:ext cx="47371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736880" imgH="533160" progId="Equation.DSMT4">
                  <p:embed/>
                </p:oleObj>
              </mc:Choice>
              <mc:Fallback>
                <p:oleObj name="Equation" r:id="rId4" imgW="4736880" imgH="533160" progId="Equation.DSMT4">
                  <p:embed/>
                  <p:pic>
                    <p:nvPicPr>
                      <p:cNvPr id="15" name="オブジェクト 14">
                        <a:extLst>
                          <a:ext uri="{FF2B5EF4-FFF2-40B4-BE49-F238E27FC236}">
                            <a16:creationId xmlns:a16="http://schemas.microsoft.com/office/drawing/2014/main" id="{C6DDAACF-FAF4-4A12-A6B5-678A402760A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5687" y="5895303"/>
                        <a:ext cx="47371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EFB4F404-78C4-4FD9-AF54-BA7E312E7260}"/>
              </a:ext>
            </a:extLst>
          </p:cNvPr>
          <p:cNvSpPr txBox="1"/>
          <p:nvPr/>
        </p:nvSpPr>
        <p:spPr>
          <a:xfrm>
            <a:off x="580173" y="5225948"/>
            <a:ext cx="79208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/>
              <a:t>Time-dependent Legendre transformation</a:t>
            </a:r>
          </a:p>
        </p:txBody>
      </p:sp>
      <p:graphicFrame>
        <p:nvGraphicFramePr>
          <p:cNvPr id="18" name="オブジェクト 17">
            <a:extLst>
              <a:ext uri="{FF2B5EF4-FFF2-40B4-BE49-F238E27FC236}">
                <a16:creationId xmlns:a16="http://schemas.microsoft.com/office/drawing/2014/main" id="{65DE7335-A0F2-4E67-9417-A9E8240FAA4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68463" y="4089400"/>
          <a:ext cx="3441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441600" imgH="393480" progId="Equation.DSMT4">
                  <p:embed/>
                </p:oleObj>
              </mc:Choice>
              <mc:Fallback>
                <p:oleObj name="Equation" r:id="rId6" imgW="3441600" imgH="393480" progId="Equation.DSMT4">
                  <p:embed/>
                  <p:pic>
                    <p:nvPicPr>
                      <p:cNvPr id="18" name="オブジェクト 17">
                        <a:extLst>
                          <a:ext uri="{FF2B5EF4-FFF2-40B4-BE49-F238E27FC236}">
                            <a16:creationId xmlns:a16="http://schemas.microsoft.com/office/drawing/2014/main" id="{65DE7335-A0F2-4E67-9417-A9E8240FAA4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8463" y="4089400"/>
                        <a:ext cx="3441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>
            <a:extLst>
              <a:ext uri="{FF2B5EF4-FFF2-40B4-BE49-F238E27FC236}">
                <a16:creationId xmlns:a16="http://schemas.microsoft.com/office/drawing/2014/main" id="{A3A6C8D1-6042-4437-9F75-021AF87E7E8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08697" y="4047121"/>
          <a:ext cx="4775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775040" imgH="469800" progId="Equation.DSMT4">
                  <p:embed/>
                </p:oleObj>
              </mc:Choice>
              <mc:Fallback>
                <p:oleObj name="Equation" r:id="rId8" imgW="4775040" imgH="469800" progId="Equation.DSMT4">
                  <p:embed/>
                  <p:pic>
                    <p:nvPicPr>
                      <p:cNvPr id="14" name="オブジェクト 13">
                        <a:extLst>
                          <a:ext uri="{FF2B5EF4-FFF2-40B4-BE49-F238E27FC236}">
                            <a16:creationId xmlns:a16="http://schemas.microsoft.com/office/drawing/2014/main" id="{A3A6C8D1-6042-4437-9F75-021AF87E7E8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8697" y="4047121"/>
                        <a:ext cx="4775200" cy="4699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>
            <a:extLst>
              <a:ext uri="{FF2B5EF4-FFF2-40B4-BE49-F238E27FC236}">
                <a16:creationId xmlns:a16="http://schemas.microsoft.com/office/drawing/2014/main" id="{696FACE4-30CD-4B78-B546-241DEAE4DCF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39900" y="3759958"/>
          <a:ext cx="56642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663880" imgH="977760" progId="Equation.DSMT4">
                  <p:embed/>
                </p:oleObj>
              </mc:Choice>
              <mc:Fallback>
                <p:oleObj name="Equation" r:id="rId10" imgW="5663880" imgH="977760" progId="Equation.DSMT4">
                  <p:embed/>
                  <p:pic>
                    <p:nvPicPr>
                      <p:cNvPr id="6" name="オブジェクト 5">
                        <a:extLst>
                          <a:ext uri="{FF2B5EF4-FFF2-40B4-BE49-F238E27FC236}">
                            <a16:creationId xmlns:a16="http://schemas.microsoft.com/office/drawing/2014/main" id="{696FACE4-30CD-4B78-B546-241DEAE4DCF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9900" y="3759958"/>
                        <a:ext cx="5664200" cy="9779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8428945E-934B-422C-BFB6-9CA7AC1B96FA}"/>
              </a:ext>
            </a:extLst>
          </p:cNvPr>
          <p:cNvSpPr txBox="1"/>
          <p:nvPr/>
        </p:nvSpPr>
        <p:spPr>
          <a:xfrm>
            <a:off x="3779912" y="6509431"/>
            <a:ext cx="55352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1800" b="1" dirty="0">
                <a:solidFill>
                  <a:srgbClr val="0070C0"/>
                </a:solidFill>
              </a:rPr>
              <a:t>Intensive &amp; </a:t>
            </a:r>
            <a:r>
              <a:rPr kumimoji="1" lang="en-US" altLang="ja-JP" sz="1800" b="1" dirty="0">
                <a:solidFill>
                  <a:srgbClr val="C00000"/>
                </a:solidFill>
              </a:rPr>
              <a:t>extensive</a:t>
            </a:r>
            <a:r>
              <a:rPr kumimoji="1" lang="en-US" altLang="ja-JP" sz="1800" b="1" dirty="0">
                <a:solidFill>
                  <a:srgbClr val="0070C0"/>
                </a:solidFill>
              </a:rPr>
              <a:t> </a:t>
            </a:r>
            <a:r>
              <a:rPr kumimoji="1" lang="en-US" altLang="ja-JP" sz="1800" b="1" dirty="0"/>
              <a:t>variables (state variables)</a:t>
            </a:r>
            <a:endParaRPr lang="en-US" dirty="0"/>
          </a:p>
        </p:txBody>
      </p:sp>
      <p:graphicFrame>
        <p:nvGraphicFramePr>
          <p:cNvPr id="13" name="Object 7">
            <a:extLst>
              <a:ext uri="{FF2B5EF4-FFF2-40B4-BE49-F238E27FC236}">
                <a16:creationId xmlns:a16="http://schemas.microsoft.com/office/drawing/2014/main" id="{F01BA0B9-FD3B-43E8-AC68-80C8374AED6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16885" y="4739506"/>
          <a:ext cx="3059113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047760" imgH="469800" progId="Equation.DSMT4">
                  <p:embed/>
                </p:oleObj>
              </mc:Choice>
              <mc:Fallback>
                <p:oleObj name="Equation" r:id="rId12" imgW="3047760" imgH="469800" progId="Equation.DSMT4">
                  <p:embed/>
                  <p:pic>
                    <p:nvPicPr>
                      <p:cNvPr id="13" name="Object 7">
                        <a:extLst>
                          <a:ext uri="{FF2B5EF4-FFF2-40B4-BE49-F238E27FC236}">
                            <a16:creationId xmlns:a16="http://schemas.microsoft.com/office/drawing/2014/main" id="{F01BA0B9-FD3B-43E8-AC68-80C8374AED6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6885" y="4739506"/>
                        <a:ext cx="3059113" cy="4746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E41BEFF-2D2B-462B-8B46-887F0787DE9F}"/>
              </a:ext>
            </a:extLst>
          </p:cNvPr>
          <p:cNvSpPr txBox="1"/>
          <p:nvPr/>
        </p:nvSpPr>
        <p:spPr>
          <a:xfrm>
            <a:off x="569873" y="3253317"/>
            <a:ext cx="42758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</a:rPr>
              <a:t>Enthalpy </a:t>
            </a:r>
            <a:r>
              <a:rPr lang="en-US" sz="2400" dirty="0"/>
              <a:t>(total energy)</a:t>
            </a:r>
          </a:p>
        </p:txBody>
      </p:sp>
      <p:graphicFrame>
        <p:nvGraphicFramePr>
          <p:cNvPr id="21" name="Object 4">
            <a:extLst>
              <a:ext uri="{FF2B5EF4-FFF2-40B4-BE49-F238E27FC236}">
                <a16:creationId xmlns:a16="http://schemas.microsoft.com/office/drawing/2014/main" id="{18885657-64CB-40BF-B3F5-826ED467C64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47664" y="1133379"/>
          <a:ext cx="631825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349680" imgH="888840" progId="Equation.DSMT4">
                  <p:embed/>
                </p:oleObj>
              </mc:Choice>
              <mc:Fallback>
                <p:oleObj name="Equation" r:id="rId14" imgW="6349680" imgH="888840" progId="Equation.DSMT4">
                  <p:embed/>
                  <p:pic>
                    <p:nvPicPr>
                      <p:cNvPr id="21" name="Object 4">
                        <a:extLst>
                          <a:ext uri="{FF2B5EF4-FFF2-40B4-BE49-F238E27FC236}">
                            <a16:creationId xmlns:a16="http://schemas.microsoft.com/office/drawing/2014/main" id="{18885657-64CB-40BF-B3F5-826ED467C6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1133379"/>
                        <a:ext cx="6318250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8220FCF8-8C88-4A43-B1A0-0C9F5503AEAC}"/>
              </a:ext>
            </a:extLst>
          </p:cNvPr>
          <p:cNvSpPr txBox="1"/>
          <p:nvPr/>
        </p:nvSpPr>
        <p:spPr>
          <a:xfrm>
            <a:off x="3707904" y="4766083"/>
            <a:ext cx="23042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chemeClr val="accent2">
                    <a:lumMod val="75000"/>
                  </a:schemeClr>
                </a:solidFill>
              </a:rPr>
              <a:t>E</a:t>
            </a:r>
            <a:r>
              <a:rPr kumimoji="1" lang="en-US" altLang="ja-JP" sz="1800" b="1" dirty="0">
                <a:solidFill>
                  <a:schemeClr val="accent2">
                    <a:lumMod val="75000"/>
                  </a:schemeClr>
                </a:solidFill>
              </a:rPr>
              <a:t>xtensive</a:t>
            </a:r>
            <a:r>
              <a:rPr kumimoji="1" lang="en-US" altLang="ja-JP" sz="1800" b="1" dirty="0">
                <a:solidFill>
                  <a:srgbClr val="0070C0"/>
                </a:solidFill>
              </a:rPr>
              <a:t> </a:t>
            </a:r>
            <a:r>
              <a:rPr kumimoji="1" lang="en-US" altLang="ja-JP" sz="1800" b="1" dirty="0"/>
              <a:t>variable:</a:t>
            </a:r>
            <a:endParaRPr lang="en-US" dirty="0"/>
          </a:p>
        </p:txBody>
      </p:sp>
      <p:sp>
        <p:nvSpPr>
          <p:cNvPr id="19" name="角丸四角形 34">
            <a:extLst>
              <a:ext uri="{FF2B5EF4-FFF2-40B4-BE49-F238E27FC236}">
                <a16:creationId xmlns:a16="http://schemas.microsoft.com/office/drawing/2014/main" id="{9253AE1B-2A25-4BB8-9CE3-9DB8EB998BE3}"/>
              </a:ext>
            </a:extLst>
          </p:cNvPr>
          <p:cNvSpPr/>
          <p:nvPr/>
        </p:nvSpPr>
        <p:spPr>
          <a:xfrm>
            <a:off x="2717130" y="4055123"/>
            <a:ext cx="904457" cy="505172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角丸四角形 34">
            <a:extLst>
              <a:ext uri="{FF2B5EF4-FFF2-40B4-BE49-F238E27FC236}">
                <a16:creationId xmlns:a16="http://schemas.microsoft.com/office/drawing/2014/main" id="{D6EA8BD8-292B-4486-8186-B9F4D337280A}"/>
              </a:ext>
            </a:extLst>
          </p:cNvPr>
          <p:cNvSpPr/>
          <p:nvPr/>
        </p:nvSpPr>
        <p:spPr>
          <a:xfrm>
            <a:off x="4119771" y="2506887"/>
            <a:ext cx="1748373" cy="883109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角丸四角形 34">
            <a:extLst>
              <a:ext uri="{FF2B5EF4-FFF2-40B4-BE49-F238E27FC236}">
                <a16:creationId xmlns:a16="http://schemas.microsoft.com/office/drawing/2014/main" id="{311B5ACA-3359-40AF-8BD9-1A2FF20B04BD}"/>
              </a:ext>
            </a:extLst>
          </p:cNvPr>
          <p:cNvSpPr/>
          <p:nvPr/>
        </p:nvSpPr>
        <p:spPr>
          <a:xfrm>
            <a:off x="3346872" y="3874381"/>
            <a:ext cx="1498851" cy="863477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829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20" grpId="0"/>
      <p:bldP spid="10" grpId="0"/>
      <p:bldP spid="24" grpId="0"/>
      <p:bldP spid="19" grpId="0" animBg="1"/>
      <p:bldP spid="22" grpId="0" animBg="1"/>
      <p:bldP spid="23" grpId="0" animBg="1"/>
      <p:bldP spid="23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540568" y="-23499"/>
            <a:ext cx="6801680" cy="1143000"/>
          </a:xfrm>
        </p:spPr>
        <p:txBody>
          <a:bodyPr>
            <a:noAutofit/>
          </a:bodyPr>
          <a:lstStyle/>
          <a:p>
            <a:r>
              <a:rPr kumimoji="1" lang="en-US" altLang="ja-JP" sz="3200" b="1" dirty="0">
                <a:solidFill>
                  <a:srgbClr val="0070C0"/>
                </a:solidFill>
              </a:rPr>
              <a:t> Intensive &amp; </a:t>
            </a:r>
            <a:r>
              <a:rPr kumimoji="1" lang="en-US" altLang="ja-JP" sz="3200" b="1" dirty="0">
                <a:solidFill>
                  <a:srgbClr val="FF0000"/>
                </a:solidFill>
              </a:rPr>
              <a:t>extensive</a:t>
            </a:r>
            <a:r>
              <a:rPr kumimoji="1" lang="en-US" altLang="ja-JP" sz="3200" b="1" dirty="0">
                <a:solidFill>
                  <a:srgbClr val="0070C0"/>
                </a:solidFill>
              </a:rPr>
              <a:t> </a:t>
            </a:r>
            <a:r>
              <a:rPr kumimoji="1" lang="en-US" altLang="ja-JP" sz="3200" b="1" dirty="0"/>
              <a:t>work</a:t>
            </a:r>
            <a:endParaRPr kumimoji="1" lang="ja-JP" altLang="en-US" sz="3200" dirty="0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1036638" y="3783013"/>
          <a:ext cx="41275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127400" imgH="888840" progId="Equation.DSMT4">
                  <p:embed/>
                </p:oleObj>
              </mc:Choice>
              <mc:Fallback>
                <p:oleObj name="Equation" r:id="rId3" imgW="4127400" imgH="88884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6638" y="3783013"/>
                        <a:ext cx="4127500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179512" y="926629"/>
            <a:ext cx="84831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/>
              <a:t>We consider </a:t>
            </a:r>
            <a:r>
              <a:rPr lang="en-US" altLang="ja-JP" sz="2400" dirty="0">
                <a:solidFill>
                  <a:srgbClr val="0066FF"/>
                </a:solidFill>
              </a:rPr>
              <a:t>intensive</a:t>
            </a:r>
            <a:r>
              <a:rPr lang="en-US" altLang="ja-JP" sz="2400" dirty="0"/>
              <a:t> </a:t>
            </a:r>
            <a:r>
              <a:rPr lang="en-US" altLang="ja-JP" sz="2400" dirty="0">
                <a:solidFill>
                  <a:schemeClr val="accent6">
                    <a:lumMod val="50000"/>
                  </a:schemeClr>
                </a:solidFill>
              </a:rPr>
              <a:t>work</a:t>
            </a:r>
            <a:r>
              <a:rPr lang="en-US" altLang="ja-JP" sz="2400" dirty="0"/>
              <a:t> defined as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107504" y="4824648"/>
            <a:ext cx="87254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These work satisfy time-dependent Legendre transformation </a:t>
            </a:r>
            <a:endParaRPr lang="ja-JP" altLang="en-US" sz="2400" dirty="0"/>
          </a:p>
        </p:txBody>
      </p:sp>
      <p:graphicFrame>
        <p:nvGraphicFramePr>
          <p:cNvPr id="38" name="オブジェクト 37">
            <a:extLst>
              <a:ext uri="{FF2B5EF4-FFF2-40B4-BE49-F238E27FC236}">
                <a16:creationId xmlns:a16="http://schemas.microsoft.com/office/drawing/2014/main" id="{9A381EBF-237A-0468-7A2F-7E1C140728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91680" y="1472952"/>
          <a:ext cx="39751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974760" imgH="1002960" progId="Equation.DSMT4">
                  <p:embed/>
                </p:oleObj>
              </mc:Choice>
              <mc:Fallback>
                <p:oleObj name="Equation" r:id="rId5" imgW="3974760" imgH="1002960" progId="Equation.DSMT4">
                  <p:embed/>
                  <p:pic>
                    <p:nvPicPr>
                      <p:cNvPr id="38" name="オブジェクト 37">
                        <a:extLst>
                          <a:ext uri="{FF2B5EF4-FFF2-40B4-BE49-F238E27FC236}">
                            <a16:creationId xmlns:a16="http://schemas.microsoft.com/office/drawing/2014/main" id="{9A381EBF-237A-0468-7A2F-7E1C140728A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680" y="1472952"/>
                        <a:ext cx="39751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オブジェクト 39">
            <a:extLst>
              <a:ext uri="{FF2B5EF4-FFF2-40B4-BE49-F238E27FC236}">
                <a16:creationId xmlns:a16="http://schemas.microsoft.com/office/drawing/2014/main" id="{A333E05A-3DD2-354D-5AC0-D7DE0431B32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91680" y="1480020"/>
          <a:ext cx="47879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787640" imgH="1002960" progId="Equation.DSMT4">
                  <p:embed/>
                </p:oleObj>
              </mc:Choice>
              <mc:Fallback>
                <p:oleObj name="Equation" r:id="rId7" imgW="4787640" imgH="1002960" progId="Equation.DSMT4">
                  <p:embed/>
                  <p:pic>
                    <p:nvPicPr>
                      <p:cNvPr id="40" name="オブジェクト 39">
                        <a:extLst>
                          <a:ext uri="{FF2B5EF4-FFF2-40B4-BE49-F238E27FC236}">
                            <a16:creationId xmlns:a16="http://schemas.microsoft.com/office/drawing/2014/main" id="{A333E05A-3DD2-354D-5AC0-D7DE0431B32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680" y="1480020"/>
                        <a:ext cx="47879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オブジェクト 40">
            <a:extLst>
              <a:ext uri="{FF2B5EF4-FFF2-40B4-BE49-F238E27FC236}">
                <a16:creationId xmlns:a16="http://schemas.microsoft.com/office/drawing/2014/main" id="{BB27AE78-35D9-EFF1-7603-CCE28E0D96F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91680" y="1519188"/>
          <a:ext cx="5295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295600" imgH="901440" progId="Equation.DSMT4">
                  <p:embed/>
                </p:oleObj>
              </mc:Choice>
              <mc:Fallback>
                <p:oleObj name="Equation" r:id="rId9" imgW="5295600" imgH="901440" progId="Equation.DSMT4">
                  <p:embed/>
                  <p:pic>
                    <p:nvPicPr>
                      <p:cNvPr id="41" name="オブジェクト 40">
                        <a:extLst>
                          <a:ext uri="{FF2B5EF4-FFF2-40B4-BE49-F238E27FC236}">
                            <a16:creationId xmlns:a16="http://schemas.microsoft.com/office/drawing/2014/main" id="{BB27AE78-35D9-EFF1-7603-CCE28E0D96F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680" y="1519188"/>
                        <a:ext cx="5295900" cy="901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5E270A80-384D-21DF-3F4A-5173001C6DD9}"/>
              </a:ext>
            </a:extLst>
          </p:cNvPr>
          <p:cNvSpPr/>
          <p:nvPr/>
        </p:nvSpPr>
        <p:spPr>
          <a:xfrm>
            <a:off x="160760" y="2604343"/>
            <a:ext cx="1024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where</a:t>
            </a:r>
            <a:endParaRPr lang="ja-JP" altLang="en-US" sz="2400" dirty="0"/>
          </a:p>
        </p:txBody>
      </p:sp>
      <p:graphicFrame>
        <p:nvGraphicFramePr>
          <p:cNvPr id="46" name="オブジェクト 45">
            <a:extLst>
              <a:ext uri="{FF2B5EF4-FFF2-40B4-BE49-F238E27FC236}">
                <a16:creationId xmlns:a16="http://schemas.microsoft.com/office/drawing/2014/main" id="{2F01DF0A-A27D-90C0-6218-1358D9DB42A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87475" y="2644775"/>
          <a:ext cx="2832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831760" imgH="431640" progId="Equation.DSMT4">
                  <p:embed/>
                </p:oleObj>
              </mc:Choice>
              <mc:Fallback>
                <p:oleObj name="Equation" r:id="rId11" imgW="2831760" imgH="431640" progId="Equation.DSMT4">
                  <p:embed/>
                  <p:pic>
                    <p:nvPicPr>
                      <p:cNvPr id="46" name="オブジェクト 45">
                        <a:extLst>
                          <a:ext uri="{FF2B5EF4-FFF2-40B4-BE49-F238E27FC236}">
                            <a16:creationId xmlns:a16="http://schemas.microsoft.com/office/drawing/2014/main" id="{2F01DF0A-A27D-90C0-6218-1358D9DB42A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7475" y="2644775"/>
                        <a:ext cx="2832100" cy="431800"/>
                      </a:xfrm>
                      <a:prstGeom prst="rect">
                        <a:avLst/>
                      </a:prstGeom>
                      <a:noFill/>
                      <a:ln w="15875" cmpd="thickThin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">
            <a:extLst>
              <a:ext uri="{FF2B5EF4-FFF2-40B4-BE49-F238E27FC236}">
                <a16:creationId xmlns:a16="http://schemas.microsoft.com/office/drawing/2014/main" id="{4418DFB9-BA42-1F66-ECF2-0AFF659C48C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59550" y="1020763"/>
          <a:ext cx="210026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108160" imgH="380880" progId="Equation.DSMT4">
                  <p:embed/>
                </p:oleObj>
              </mc:Choice>
              <mc:Fallback>
                <p:oleObj name="Equation" r:id="rId13" imgW="2108160" imgH="380880" progId="Equation.DSMT4">
                  <p:embed/>
                  <p:pic>
                    <p:nvPicPr>
                      <p:cNvPr id="48" name="Object 4">
                        <a:extLst>
                          <a:ext uri="{FF2B5EF4-FFF2-40B4-BE49-F238E27FC236}">
                            <a16:creationId xmlns:a16="http://schemas.microsoft.com/office/drawing/2014/main" id="{4418DFB9-BA42-1F66-ECF2-0AFF659C48C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9550" y="1020763"/>
                        <a:ext cx="2100263" cy="381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15C8FC8-CA42-91BD-BEDB-5A271BE0B86A}"/>
              </a:ext>
            </a:extLst>
          </p:cNvPr>
          <p:cNvSpPr txBox="1"/>
          <p:nvPr/>
        </p:nvSpPr>
        <p:spPr>
          <a:xfrm>
            <a:off x="105224" y="3262209"/>
            <a:ext cx="90364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/>
              <a:t>We also introduce </a:t>
            </a:r>
            <a:r>
              <a:rPr lang="en-US" altLang="ja-JP" sz="2400">
                <a:solidFill>
                  <a:srgbClr val="FF0000"/>
                </a:solidFill>
              </a:rPr>
              <a:t>extensive</a:t>
            </a:r>
            <a:r>
              <a:rPr lang="en-US" altLang="ja-JP" sz="2400"/>
              <a:t> </a:t>
            </a:r>
            <a:r>
              <a:rPr lang="en-US" altLang="ja-JP" sz="2400">
                <a:solidFill>
                  <a:schemeClr val="accent6">
                    <a:lumMod val="50000"/>
                  </a:schemeClr>
                </a:solidFill>
              </a:rPr>
              <a:t>work</a:t>
            </a:r>
            <a:r>
              <a:rPr lang="en-US" altLang="ja-JP" sz="2400"/>
              <a:t> defined as</a:t>
            </a:r>
            <a:r>
              <a:rPr lang="en-US" altLang="ja-JP" sz="1800"/>
              <a:t> </a:t>
            </a:r>
            <a:endParaRPr lang="ja-JP" altLang="en-US" dirty="0"/>
          </a:p>
        </p:txBody>
      </p:sp>
      <p:graphicFrame>
        <p:nvGraphicFramePr>
          <p:cNvPr id="8" name="オブジェクト 7">
            <a:extLst>
              <a:ext uri="{FF2B5EF4-FFF2-40B4-BE49-F238E27FC236}">
                <a16:creationId xmlns:a16="http://schemas.microsoft.com/office/drawing/2014/main" id="{5E57231F-DC0A-F7B5-A218-05DC0CFA7D8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79500" y="5410200"/>
          <a:ext cx="50165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016240" imgH="787320" progId="Equation.DSMT4">
                  <p:embed/>
                </p:oleObj>
              </mc:Choice>
              <mc:Fallback>
                <p:oleObj name="Equation" r:id="rId15" imgW="5016240" imgH="787320" progId="Equation.DSMT4">
                  <p:embed/>
                  <p:pic>
                    <p:nvPicPr>
                      <p:cNvPr id="8" name="オブジェクト 7">
                        <a:extLst>
                          <a:ext uri="{FF2B5EF4-FFF2-40B4-BE49-F238E27FC236}">
                            <a16:creationId xmlns:a16="http://schemas.microsoft.com/office/drawing/2014/main" id="{5E57231F-DC0A-F7B5-A218-05DC0CFA7D8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0" y="5410200"/>
                        <a:ext cx="50165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D9740CD-EA2D-05CF-086A-26179020B400}"/>
              </a:ext>
            </a:extLst>
          </p:cNvPr>
          <p:cNvSpPr txBox="1"/>
          <p:nvPr/>
        </p:nvSpPr>
        <p:spPr>
          <a:xfrm>
            <a:off x="131222" y="6380625"/>
            <a:ext cx="73159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</a:rPr>
              <a:t>For any non-equilibrium process described as            and  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1" name="オブジェクト 10">
            <a:extLst>
              <a:ext uri="{FF2B5EF4-FFF2-40B4-BE49-F238E27FC236}">
                <a16:creationId xmlns:a16="http://schemas.microsoft.com/office/drawing/2014/main" id="{625315DA-154D-86E4-6440-0067CF16505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26013" y="6378575"/>
          <a:ext cx="6096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09480" imgH="368280" progId="Equation.DSMT4">
                  <p:embed/>
                </p:oleObj>
              </mc:Choice>
              <mc:Fallback>
                <p:oleObj name="Equation" r:id="rId17" imgW="609480" imgH="368280" progId="Equation.DSMT4">
                  <p:embed/>
                  <p:pic>
                    <p:nvPicPr>
                      <p:cNvPr id="11" name="オブジェクト 10">
                        <a:extLst>
                          <a:ext uri="{FF2B5EF4-FFF2-40B4-BE49-F238E27FC236}">
                            <a16:creationId xmlns:a16="http://schemas.microsoft.com/office/drawing/2014/main" id="{625315DA-154D-86E4-6440-0067CF16505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6013" y="6378575"/>
                        <a:ext cx="6096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>
            <a:extLst>
              <a:ext uri="{FF2B5EF4-FFF2-40B4-BE49-F238E27FC236}">
                <a16:creationId xmlns:a16="http://schemas.microsoft.com/office/drawing/2014/main" id="{79AF15EF-3A14-4B76-2583-D51F553ACC2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43613" y="6391275"/>
          <a:ext cx="711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711000" imgH="393480" progId="Equation.DSMT4">
                  <p:embed/>
                </p:oleObj>
              </mc:Choice>
              <mc:Fallback>
                <p:oleObj name="Equation" r:id="rId19" imgW="711000" imgH="393480" progId="Equation.DSMT4">
                  <p:embed/>
                  <p:pic>
                    <p:nvPicPr>
                      <p:cNvPr id="14" name="オブジェクト 13">
                        <a:extLst>
                          <a:ext uri="{FF2B5EF4-FFF2-40B4-BE49-F238E27FC236}">
                            <a16:creationId xmlns:a16="http://schemas.microsoft.com/office/drawing/2014/main" id="{79AF15EF-3A14-4B76-2583-D51F553ACC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3613" y="6391275"/>
                        <a:ext cx="711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>
            <a:extLst>
              <a:ext uri="{FF2B5EF4-FFF2-40B4-BE49-F238E27FC236}">
                <a16:creationId xmlns:a16="http://schemas.microsoft.com/office/drawing/2014/main" id="{5373B169-D21E-4CE4-B4B5-95FE8D598E3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36638" y="3814763"/>
          <a:ext cx="43307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330440" imgH="825480" progId="Equation.DSMT4">
                  <p:embed/>
                </p:oleObj>
              </mc:Choice>
              <mc:Fallback>
                <p:oleObj name="Equation" r:id="rId21" imgW="4330440" imgH="825480" progId="Equation.DSMT4">
                  <p:embed/>
                  <p:pic>
                    <p:nvPicPr>
                      <p:cNvPr id="17" name="オブジェクト 16">
                        <a:extLst>
                          <a:ext uri="{FF2B5EF4-FFF2-40B4-BE49-F238E27FC236}">
                            <a16:creationId xmlns:a16="http://schemas.microsoft.com/office/drawing/2014/main" id="{5373B169-D21E-4CE4-B4B5-95FE8D598E3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6638" y="3814763"/>
                        <a:ext cx="4330700" cy="8255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>
            <a:extLst>
              <a:ext uri="{FF2B5EF4-FFF2-40B4-BE49-F238E27FC236}">
                <a16:creationId xmlns:a16="http://schemas.microsoft.com/office/drawing/2014/main" id="{31A72DFE-607C-0FBD-D022-13F739B057F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53113" y="314325"/>
          <a:ext cx="3175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3174840" imgH="558720" progId="Equation.DSMT4">
                  <p:embed/>
                </p:oleObj>
              </mc:Choice>
              <mc:Fallback>
                <p:oleObj name="Equation" r:id="rId23" imgW="3174840" imgH="558720" progId="Equation.DSMT4">
                  <p:embed/>
                  <p:pic>
                    <p:nvPicPr>
                      <p:cNvPr id="3" name="オブジェクト 2">
                        <a:extLst>
                          <a:ext uri="{FF2B5EF4-FFF2-40B4-BE49-F238E27FC236}">
                            <a16:creationId xmlns:a16="http://schemas.microsoft.com/office/drawing/2014/main" id="{31A72DFE-607C-0FBD-D022-13F739B057F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3113" y="314325"/>
                        <a:ext cx="31750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3048B63-D90B-4C1C-89A5-24EEC60ABA5F}"/>
              </a:ext>
            </a:extLst>
          </p:cNvPr>
          <p:cNvSpPr txBox="1"/>
          <p:nvPr/>
        </p:nvSpPr>
        <p:spPr>
          <a:xfrm>
            <a:off x="7691108" y="5419844"/>
            <a:ext cx="1296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 err="1">
                <a:solidFill>
                  <a:srgbClr val="0C0597"/>
                </a:solidFill>
              </a:rPr>
              <a:t>Koyanagi</a:t>
            </a:r>
            <a:endParaRPr lang="en-US" altLang="ja-JP" sz="1800" dirty="0">
              <a:solidFill>
                <a:srgbClr val="0C0597"/>
              </a:solidFill>
            </a:endParaRP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DEADB06B-70F9-4C5D-942C-802D26391026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697711" y="5312502"/>
            <a:ext cx="749506" cy="78146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EBF68287-37CA-4E20-86E7-EFB68BF7998E}"/>
                  </a:ext>
                </a:extLst>
              </p:cNvPr>
              <p:cNvSpPr txBox="1"/>
              <p:nvPr/>
            </p:nvSpPr>
            <p:spPr>
              <a:xfrm>
                <a:off x="7146674" y="1786100"/>
                <a:ext cx="150014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i="1" smtClean="0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ja-JP" altLang="en-US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𝐺</m:t>
                      </m:r>
                      <m:r>
                        <a:rPr lang="ja-JP" altLang="en-US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ja-JP" altLang="en-US" i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ja-JP" altLang="en-US" i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ja-JP" altLang="en-US" i="1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ja-JP" altLang="en-US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EBF68287-37CA-4E20-86E7-EFB68BF799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6674" y="1786100"/>
                <a:ext cx="1500149" cy="369332"/>
              </a:xfrm>
              <a:prstGeom prst="rect">
                <a:avLst/>
              </a:prstGeom>
              <a:blipFill>
                <a:blip r:embed="rId2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EF0F30A5-1ADF-4DA1-BC4A-9E66CC0EB381}"/>
                  </a:ext>
                </a:extLst>
              </p:cNvPr>
              <p:cNvSpPr txBox="1"/>
              <p:nvPr/>
            </p:nvSpPr>
            <p:spPr>
              <a:xfrm>
                <a:off x="7075643" y="2089459"/>
                <a:ext cx="14732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i="1" smtClean="0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ja-JP" altLang="en-US" i="1" smtClean="0">
                          <a:solidFill>
                            <a:srgbClr val="FF7C80"/>
                          </a:solidFill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ja-JP" altLang="en-US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ja-JP" altLang="en-US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ja-JP" altLang="en-US" i="1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ja-JP" altLang="en-US" i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EF0F30A5-1ADF-4DA1-BC4A-9E66CC0EB3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5643" y="2089459"/>
                <a:ext cx="1473200" cy="369332"/>
              </a:xfrm>
              <a:prstGeom prst="rect">
                <a:avLst/>
              </a:prstGeom>
              <a:blipFill>
                <a:blip r:embed="rId2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6DA9AD61-6EB2-4DAB-B4CD-EDE4E18F2AD1}"/>
              </a:ext>
            </a:extLst>
          </p:cNvPr>
          <p:cNvSpPr txBox="1"/>
          <p:nvPr/>
        </p:nvSpPr>
        <p:spPr>
          <a:xfrm>
            <a:off x="4421066" y="2719774"/>
            <a:ext cx="22766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(</a:t>
            </a:r>
            <a:r>
              <a:rPr lang="en-US" altLang="ja-JP" sz="1800" dirty="0">
                <a:solidFill>
                  <a:srgbClr val="FF0000"/>
                </a:solidFill>
              </a:rPr>
              <a:t>Extensive </a:t>
            </a:r>
            <a:r>
              <a:rPr lang="en-US" altLang="ja-JP" sz="1800" dirty="0"/>
              <a:t>variable)</a:t>
            </a:r>
            <a:endParaRPr lang="en-US" dirty="0"/>
          </a:p>
        </p:txBody>
      </p:sp>
      <p:graphicFrame>
        <p:nvGraphicFramePr>
          <p:cNvPr id="25" name="オブジェクト 24">
            <a:extLst>
              <a:ext uri="{FF2B5EF4-FFF2-40B4-BE49-F238E27FC236}">
                <a16:creationId xmlns:a16="http://schemas.microsoft.com/office/drawing/2014/main" id="{F4FCCED3-A702-4FCD-8649-F643C3B7CAE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12900" y="1471613"/>
          <a:ext cx="49784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978080" imgH="1002960" progId="Equation.DSMT4">
                  <p:embed/>
                </p:oleObj>
              </mc:Choice>
              <mc:Fallback>
                <p:oleObj name="Equation" r:id="rId29" imgW="4978080" imgH="1002960" progId="Equation.DSMT4">
                  <p:embed/>
                  <p:pic>
                    <p:nvPicPr>
                      <p:cNvPr id="25" name="オブジェクト 24">
                        <a:extLst>
                          <a:ext uri="{FF2B5EF4-FFF2-40B4-BE49-F238E27FC236}">
                            <a16:creationId xmlns:a16="http://schemas.microsoft.com/office/drawing/2014/main" id="{F4FCCED3-A702-4FCD-8649-F643C3B7CAE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2900" y="1471613"/>
                        <a:ext cx="4978400" cy="1003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B1674283-04BC-4BC5-9412-08A816A53871}"/>
              </a:ext>
            </a:extLst>
          </p:cNvPr>
          <p:cNvSpPr txBox="1"/>
          <p:nvPr/>
        </p:nvSpPr>
        <p:spPr>
          <a:xfrm>
            <a:off x="6988106" y="6165304"/>
            <a:ext cx="270214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de-DE" sz="1500" b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Koyanagi &amp; YT, </a:t>
            </a:r>
          </a:p>
          <a:p>
            <a:pPr algn="l" fontAlgn="base"/>
            <a:r>
              <a:rPr lang="de-DE" sz="1500" b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JCP </a:t>
            </a:r>
            <a:r>
              <a:rPr lang="de-DE" sz="1500" b="1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160</a:t>
            </a:r>
            <a:r>
              <a:rPr lang="de-DE" sz="15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, 234112(2024)</a:t>
            </a:r>
          </a:p>
        </p:txBody>
      </p:sp>
    </p:spTree>
    <p:extLst>
      <p:ext uri="{BB962C8B-B14F-4D97-AF65-F5344CB8AC3E}">
        <p14:creationId xmlns:p14="http://schemas.microsoft.com/office/powerpoint/2010/main" val="89275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2" grpId="0"/>
      <p:bldP spid="4" grpId="0"/>
      <p:bldP spid="10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グラフ, ダイアグラム&#10;&#10;自動的に生成された説明">
            <a:extLst>
              <a:ext uri="{FF2B5EF4-FFF2-40B4-BE49-F238E27FC236}">
                <a16:creationId xmlns:a16="http://schemas.microsoft.com/office/drawing/2014/main" id="{12E7C1D7-700E-D7D3-1297-72770C80CB0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489"/>
          <a:stretch/>
        </p:blipFill>
        <p:spPr>
          <a:xfrm>
            <a:off x="314267" y="2660771"/>
            <a:ext cx="4498450" cy="3952938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467544" y="2266456"/>
            <a:ext cx="39501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b="1" dirty="0"/>
              <a:t>Stretch + bend modes</a:t>
            </a:r>
            <a:endParaRPr lang="ja-JP" altLang="en-US" sz="2800" b="1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2CA49C6-72D7-7E22-3397-5ABC143903B9}"/>
              </a:ext>
            </a:extLst>
          </p:cNvPr>
          <p:cNvSpPr txBox="1"/>
          <p:nvPr/>
        </p:nvSpPr>
        <p:spPr>
          <a:xfrm>
            <a:off x="4930640" y="3084229"/>
            <a:ext cx="38572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b="1" dirty="0" err="1">
                <a:latin typeface="Arial Unicode MS" panose="020B0600070205080204" charset="-128"/>
                <a:ea typeface="Arial Unicode MS" panose="020B0600070205080204" charset="-128"/>
                <a:cs typeface="Arial Unicode MS" panose="020B0600070205080204" charset="-128"/>
              </a:rPr>
              <a:t>Tokmakoff</a:t>
            </a:r>
            <a:r>
              <a:rPr lang="en-US" altLang="ja-JP" sz="2000" b="1" dirty="0">
                <a:latin typeface="Arial Unicode MS" panose="020B0600070205080204" charset="-128"/>
                <a:ea typeface="Arial Unicode MS" panose="020B0600070205080204" charset="-128"/>
                <a:cs typeface="Arial Unicode MS" panose="020B0600070205080204" charset="-128"/>
              </a:rPr>
              <a:t> G. </a:t>
            </a:r>
            <a:r>
              <a:rPr lang="de-DE" altLang="ja-JP" sz="2000" dirty="0">
                <a:latin typeface="Arial Unicode MS" panose="020B0600070205080204" charset="-128"/>
                <a:ea typeface="Arial Unicode MS" panose="020B0600070205080204" charset="-128"/>
                <a:cs typeface="Arial Unicode MS" panose="020B0600070205080204" charset="-128"/>
              </a:rPr>
              <a:t>J. Chem. Phys. </a:t>
            </a:r>
            <a:r>
              <a:rPr lang="de-DE" altLang="ja-JP" sz="2000" b="1" dirty="0">
                <a:latin typeface="Arial Unicode MS" panose="020B0600070205080204" charset="-128"/>
                <a:ea typeface="Arial Unicode MS" panose="020B0600070205080204" charset="-128"/>
                <a:cs typeface="Arial Unicode MS" panose="020B0600070205080204" charset="-128"/>
              </a:rPr>
              <a:t>145</a:t>
            </a:r>
            <a:r>
              <a:rPr lang="de-DE" altLang="ja-JP" sz="2000" dirty="0">
                <a:latin typeface="Arial Unicode MS" panose="020B0600070205080204" charset="-128"/>
                <a:ea typeface="Arial Unicode MS" panose="020B0600070205080204" charset="-128"/>
                <a:cs typeface="Arial Unicode MS" panose="020B0600070205080204" charset="-128"/>
              </a:rPr>
              <a:t>, 094501 (2016).</a:t>
            </a:r>
            <a:endParaRPr lang="ja-JP" altLang="en-US" sz="2000" dirty="0">
              <a:latin typeface="Arial Unicode MS" panose="020B0600070205080204" charset="-128"/>
              <a:ea typeface="Arial Unicode MS" panose="020B0600070205080204" charset="-128"/>
              <a:cs typeface="Arial Unicode MS" panose="020B0600070205080204" charset="-128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5616" y="940294"/>
            <a:ext cx="3975551" cy="1076181"/>
          </a:xfrm>
          <a:prstGeom prst="rect">
            <a:avLst/>
          </a:prstGeom>
        </p:spPr>
      </p:pic>
      <p:sp>
        <p:nvSpPr>
          <p:cNvPr id="18" name="タイトル 1"/>
          <p:cNvSpPr txBox="1">
            <a:spLocks/>
          </p:cNvSpPr>
          <p:nvPr/>
        </p:nvSpPr>
        <p:spPr>
          <a:xfrm>
            <a:off x="0" y="103715"/>
            <a:ext cx="8280920" cy="788268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768"/>
              </a:spcBef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Two-dimensional spectroscopy of water</a:t>
            </a:r>
            <a:endParaRPr lang="ja-JP" altLang="en-US" sz="2800" b="1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AAD8A288-01E2-461A-879B-C464EDDFDD4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2355" y="5258024"/>
            <a:ext cx="887512" cy="57099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B0A34756-08E2-47AA-BD30-3916A39A139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271" y="4094356"/>
            <a:ext cx="897390" cy="5591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0F56464D-4468-42F6-9875-0A1D3BE3ED8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504" y="4030898"/>
            <a:ext cx="897389" cy="577345"/>
          </a:xfrm>
          <a:prstGeom prst="rect">
            <a:avLst/>
          </a:prstGeom>
          <a:solidFill>
            <a:schemeClr val="bg1"/>
          </a:solidFill>
        </p:spPr>
      </p:pic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B0034540-9A01-4F02-BF15-44E99DC997E2}"/>
              </a:ext>
            </a:extLst>
          </p:cNvPr>
          <p:cNvCxnSpPr>
            <a:cxnSpLocks/>
            <a:stCxn id="21" idx="2"/>
          </p:cNvCxnSpPr>
          <p:nvPr/>
        </p:nvCxnSpPr>
        <p:spPr>
          <a:xfrm>
            <a:off x="6497199" y="4608243"/>
            <a:ext cx="271385" cy="649781"/>
          </a:xfrm>
          <a:prstGeom prst="straightConnector1">
            <a:avLst/>
          </a:prstGeom>
          <a:ln w="50800">
            <a:headEnd type="triangl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5675401B-3762-4818-8BBD-C3C124F714C1}"/>
              </a:ext>
            </a:extLst>
          </p:cNvPr>
          <p:cNvCxnSpPr>
            <a:cxnSpLocks/>
            <a:stCxn id="20" idx="2"/>
          </p:cNvCxnSpPr>
          <p:nvPr/>
        </p:nvCxnSpPr>
        <p:spPr>
          <a:xfrm flipH="1">
            <a:off x="6984610" y="4653541"/>
            <a:ext cx="359356" cy="649781"/>
          </a:xfrm>
          <a:prstGeom prst="straightConnector1">
            <a:avLst/>
          </a:prstGeom>
          <a:ln w="50800">
            <a:headEnd type="triangl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C4CE578A-AA7E-409C-967D-D0871C6FD19C}"/>
              </a:ext>
            </a:extLst>
          </p:cNvPr>
          <p:cNvSpPr txBox="1"/>
          <p:nvPr/>
        </p:nvSpPr>
        <p:spPr>
          <a:xfrm>
            <a:off x="5377722" y="5907805"/>
            <a:ext cx="45897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Quantum mechanically entangled </a:t>
            </a:r>
            <a:r>
              <a:rPr lang="en-US" altLang="ja-JP" dirty="0" err="1">
                <a:solidFill>
                  <a:srgbClr val="FF0000"/>
                </a:solidFill>
              </a:rPr>
              <a:t>system+bath</a:t>
            </a:r>
            <a:r>
              <a:rPr lang="en-US" altLang="ja-JP" dirty="0">
                <a:solidFill>
                  <a:srgbClr val="FF0000"/>
                </a:solidFill>
              </a:rPr>
              <a:t> states</a:t>
            </a:r>
            <a:endParaRPr lang="ja-JP" altLang="en-US" dirty="0">
              <a:solidFill>
                <a:srgbClr val="FF0000"/>
              </a:solidFill>
            </a:endParaRPr>
          </a:p>
        </p:txBody>
      </p:sp>
      <p:pic>
        <p:nvPicPr>
          <p:cNvPr id="14" name="H2O">
            <a:hlinkClick r:id="" action="ppaction://media"/>
            <a:extLst>
              <a:ext uri="{FF2B5EF4-FFF2-40B4-BE49-F238E27FC236}">
                <a16:creationId xmlns:a16="http://schemas.microsoft.com/office/drawing/2014/main" id="{3724B91D-213A-4AA2-B4A3-2306C41DC79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416851" y="836712"/>
            <a:ext cx="2432079" cy="1824059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39DC9202-C7D8-4639-B39E-D046B14710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6216" y="5270145"/>
            <a:ext cx="887512" cy="57099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1E950516-424E-4F82-99ED-A217C6AAFD0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132" y="4106477"/>
            <a:ext cx="897390" cy="55918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204579F0-BD02-41D8-BCF6-778E6739E5F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659" y="4043019"/>
            <a:ext cx="897389" cy="577345"/>
          </a:xfrm>
          <a:prstGeom prst="rect">
            <a:avLst/>
          </a:prstGeom>
          <a:solidFill>
            <a:schemeClr val="bg1"/>
          </a:solidFill>
        </p:spPr>
      </p:pic>
      <p:cxnSp>
        <p:nvCxnSpPr>
          <p:cNvPr id="26" name="直線矢印コネクタ 25">
            <a:extLst>
              <a:ext uri="{FF2B5EF4-FFF2-40B4-BE49-F238E27FC236}">
                <a16:creationId xmlns:a16="http://schemas.microsoft.com/office/drawing/2014/main" id="{59BFCF3F-0F75-48D2-9996-00503E2ACEAF}"/>
              </a:ext>
            </a:extLst>
          </p:cNvPr>
          <p:cNvCxnSpPr>
            <a:cxnSpLocks/>
            <a:stCxn id="25" idx="2"/>
          </p:cNvCxnSpPr>
          <p:nvPr/>
        </p:nvCxnSpPr>
        <p:spPr>
          <a:xfrm>
            <a:off x="6487354" y="4620364"/>
            <a:ext cx="271385" cy="649781"/>
          </a:xfrm>
          <a:prstGeom prst="straightConnector1">
            <a:avLst/>
          </a:prstGeom>
          <a:ln w="50800">
            <a:headEnd type="triangl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矢印コネクタ 26">
            <a:extLst>
              <a:ext uri="{FF2B5EF4-FFF2-40B4-BE49-F238E27FC236}">
                <a16:creationId xmlns:a16="http://schemas.microsoft.com/office/drawing/2014/main" id="{0E5835FA-28B6-4CC2-9FE6-9E82285CE30F}"/>
              </a:ext>
            </a:extLst>
          </p:cNvPr>
          <p:cNvCxnSpPr>
            <a:cxnSpLocks/>
            <a:stCxn id="24" idx="2"/>
          </p:cNvCxnSpPr>
          <p:nvPr/>
        </p:nvCxnSpPr>
        <p:spPr>
          <a:xfrm flipH="1">
            <a:off x="6958471" y="4665662"/>
            <a:ext cx="359356" cy="649781"/>
          </a:xfrm>
          <a:prstGeom prst="straightConnector1">
            <a:avLst/>
          </a:prstGeom>
          <a:ln w="50800">
            <a:headEnd type="triangl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角丸四角形 34">
            <a:extLst>
              <a:ext uri="{FF2B5EF4-FFF2-40B4-BE49-F238E27FC236}">
                <a16:creationId xmlns:a16="http://schemas.microsoft.com/office/drawing/2014/main" id="{387842F0-2377-4D43-901B-C232DE43542B}"/>
              </a:ext>
            </a:extLst>
          </p:cNvPr>
          <p:cNvSpPr/>
          <p:nvPr/>
        </p:nvSpPr>
        <p:spPr>
          <a:xfrm>
            <a:off x="6090936" y="3999365"/>
            <a:ext cx="768351" cy="604249"/>
          </a:xfrm>
          <a:prstGeom prst="roundRect">
            <a:avLst>
              <a:gd name="adj" fmla="val 24107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0" name="角丸四角形 34">
            <a:extLst>
              <a:ext uri="{FF2B5EF4-FFF2-40B4-BE49-F238E27FC236}">
                <a16:creationId xmlns:a16="http://schemas.microsoft.com/office/drawing/2014/main" id="{210809D2-FC68-4B84-91E2-7EA74A27D91F}"/>
              </a:ext>
            </a:extLst>
          </p:cNvPr>
          <p:cNvSpPr/>
          <p:nvPr/>
        </p:nvSpPr>
        <p:spPr>
          <a:xfrm>
            <a:off x="6462355" y="5238261"/>
            <a:ext cx="756008" cy="598245"/>
          </a:xfrm>
          <a:prstGeom prst="roundRect">
            <a:avLst>
              <a:gd name="adj" fmla="val 24107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1" name="角丸四角形 34">
            <a:extLst>
              <a:ext uri="{FF2B5EF4-FFF2-40B4-BE49-F238E27FC236}">
                <a16:creationId xmlns:a16="http://schemas.microsoft.com/office/drawing/2014/main" id="{B651F6A6-18D8-4A70-8CFF-1ADBDA166AC9}"/>
              </a:ext>
            </a:extLst>
          </p:cNvPr>
          <p:cNvSpPr/>
          <p:nvPr/>
        </p:nvSpPr>
        <p:spPr>
          <a:xfrm>
            <a:off x="6947410" y="4003552"/>
            <a:ext cx="768350" cy="637868"/>
          </a:xfrm>
          <a:prstGeom prst="roundRect">
            <a:avLst>
              <a:gd name="adj" fmla="val 24107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3695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8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0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89" grpId="0" animBg="1"/>
      <p:bldP spid="90" grpId="0" animBg="1"/>
      <p:bldP spid="9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オブジェクト 25">
            <a:extLst>
              <a:ext uri="{FF2B5EF4-FFF2-40B4-BE49-F238E27FC236}">
                <a16:creationId xmlns:a16="http://schemas.microsoft.com/office/drawing/2014/main" id="{5043DFDE-8B8E-4B8B-A71C-662A6683CA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6261225"/>
              </p:ext>
            </p:extLst>
          </p:nvPr>
        </p:nvGraphicFramePr>
        <p:xfrm>
          <a:off x="797794" y="4525120"/>
          <a:ext cx="6264696" cy="2327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298920" imgH="2336760" progId="Equation.DSMT4">
                  <p:embed/>
                </p:oleObj>
              </mc:Choice>
              <mc:Fallback>
                <p:oleObj name="Equation" r:id="rId3" imgW="6298920" imgH="2336760" progId="Equation.DSMT4">
                  <p:embed/>
                  <p:pic>
                    <p:nvPicPr>
                      <p:cNvPr id="13" name="オブジェクト 12">
                        <a:extLst>
                          <a:ext uri="{FF2B5EF4-FFF2-40B4-BE49-F238E27FC236}">
                            <a16:creationId xmlns:a16="http://schemas.microsoft.com/office/drawing/2014/main" id="{98AAE72D-CCDE-485E-96DB-02AC19D4121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7794" y="4525120"/>
                        <a:ext cx="6264696" cy="23271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FE6157F5-1ECA-46E1-9032-7C1DAF1CFC08}"/>
              </a:ext>
            </a:extLst>
          </p:cNvPr>
          <p:cNvSpPr/>
          <p:nvPr/>
        </p:nvSpPr>
        <p:spPr>
          <a:xfrm>
            <a:off x="7486997" y="817849"/>
            <a:ext cx="1028572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/>
              <a:t>Sakamoto    </a:t>
            </a:r>
            <a:endParaRPr lang="de-DE" altLang="ja-JP" sz="1400" dirty="0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856768" y="1664433"/>
          <a:ext cx="25781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77960" imgH="825480" progId="Equation.DSMT4">
                  <p:embed/>
                </p:oleObj>
              </mc:Choice>
              <mc:Fallback>
                <p:oleObj name="Equation" r:id="rId5" imgW="2577960" imgH="82548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6768" y="1664433"/>
                        <a:ext cx="25781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5E270A80-384D-21DF-3F4A-5173001C6DD9}"/>
              </a:ext>
            </a:extLst>
          </p:cNvPr>
          <p:cNvSpPr/>
          <p:nvPr/>
        </p:nvSpPr>
        <p:spPr>
          <a:xfrm>
            <a:off x="190094" y="4028301"/>
            <a:ext cx="49207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We have thermodynamic potential </a:t>
            </a:r>
            <a:endParaRPr lang="ja-JP" altLang="en-US" sz="2400" dirty="0"/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40F569D2-7677-DFDB-D70C-6C52C2244C62}"/>
              </a:ext>
            </a:extLst>
          </p:cNvPr>
          <p:cNvSpPr/>
          <p:nvPr/>
        </p:nvSpPr>
        <p:spPr>
          <a:xfrm>
            <a:off x="158030" y="1080389"/>
            <a:ext cx="35686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For </a:t>
            </a:r>
            <a:r>
              <a:rPr lang="en-US" altLang="ja-JP" sz="2400" dirty="0">
                <a:solidFill>
                  <a:srgbClr val="0066FF"/>
                </a:solidFill>
              </a:rPr>
              <a:t>intensive</a:t>
            </a:r>
            <a:r>
              <a:rPr lang="en-US" altLang="ja-JP" sz="2400" dirty="0"/>
              <a:t> work (       )</a:t>
            </a:r>
            <a:endParaRPr lang="ja-JP" altLang="en-US" sz="2400" dirty="0"/>
          </a:p>
        </p:txBody>
      </p:sp>
      <p:sp>
        <p:nvSpPr>
          <p:cNvPr id="56" name="矢印: 右 55">
            <a:extLst>
              <a:ext uri="{FF2B5EF4-FFF2-40B4-BE49-F238E27FC236}">
                <a16:creationId xmlns:a16="http://schemas.microsoft.com/office/drawing/2014/main" id="{C2619C07-BB7B-10C0-CE42-6B4C62390A04}"/>
              </a:ext>
            </a:extLst>
          </p:cNvPr>
          <p:cNvSpPr/>
          <p:nvPr/>
        </p:nvSpPr>
        <p:spPr>
          <a:xfrm>
            <a:off x="3691199" y="1925191"/>
            <a:ext cx="653851" cy="246959"/>
          </a:xfrm>
          <a:prstGeom prst="rightArrow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92F49CE-2919-058B-F476-582D733CABBC}"/>
              </a:ext>
            </a:extLst>
          </p:cNvPr>
          <p:cNvSpPr/>
          <p:nvPr/>
        </p:nvSpPr>
        <p:spPr>
          <a:xfrm>
            <a:off x="4345050" y="4950344"/>
            <a:ext cx="1163054" cy="926927"/>
          </a:xfrm>
          <a:prstGeom prst="rect">
            <a:avLst/>
          </a:prstGeom>
          <a:solidFill>
            <a:schemeClr val="accent1">
              <a:alpha val="42000"/>
            </a:schemeClr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185E45D-0764-9030-58FB-4AD422204022}"/>
              </a:ext>
            </a:extLst>
          </p:cNvPr>
          <p:cNvSpPr/>
          <p:nvPr/>
        </p:nvSpPr>
        <p:spPr>
          <a:xfrm>
            <a:off x="4415602" y="5912425"/>
            <a:ext cx="1020493" cy="870981"/>
          </a:xfrm>
          <a:prstGeom prst="rect">
            <a:avLst/>
          </a:prstGeom>
          <a:solidFill>
            <a:schemeClr val="accent1">
              <a:alpha val="42000"/>
            </a:schemeClr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9" name="オブジェクト 18">
            <a:extLst>
              <a:ext uri="{FF2B5EF4-FFF2-40B4-BE49-F238E27FC236}">
                <a16:creationId xmlns:a16="http://schemas.microsoft.com/office/drawing/2014/main" id="{864C4FCD-16DC-42EB-AF29-414308B574E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55185" y="249327"/>
          <a:ext cx="6445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85800" imgH="355320" progId="Equation.DSMT4">
                  <p:embed/>
                </p:oleObj>
              </mc:Choice>
              <mc:Fallback>
                <p:oleObj name="Equation" r:id="rId7" imgW="685800" imgH="355320" progId="Equation.DSMT4">
                  <p:embed/>
                  <p:pic>
                    <p:nvPicPr>
                      <p:cNvPr id="19" name="オブジェクト 18">
                        <a:extLst>
                          <a:ext uri="{FF2B5EF4-FFF2-40B4-BE49-F238E27FC236}">
                            <a16:creationId xmlns:a16="http://schemas.microsoft.com/office/drawing/2014/main" id="{864C4FCD-16DC-42EB-AF29-414308B574E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5185" y="249327"/>
                        <a:ext cx="644525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オブジェクト 19">
            <a:extLst>
              <a:ext uri="{FF2B5EF4-FFF2-40B4-BE49-F238E27FC236}">
                <a16:creationId xmlns:a16="http://schemas.microsoft.com/office/drawing/2014/main" id="{7DA403FE-9037-4148-ABDD-B3A6FD166E9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28873" y="1164165"/>
          <a:ext cx="6096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9480" imgH="368280" progId="Equation.DSMT4">
                  <p:embed/>
                </p:oleObj>
              </mc:Choice>
              <mc:Fallback>
                <p:oleObj name="Equation" r:id="rId9" imgW="609480" imgH="368280" progId="Equation.DSMT4">
                  <p:embed/>
                  <p:pic>
                    <p:nvPicPr>
                      <p:cNvPr id="20" name="オブジェクト 19">
                        <a:extLst>
                          <a:ext uri="{FF2B5EF4-FFF2-40B4-BE49-F238E27FC236}">
                            <a16:creationId xmlns:a16="http://schemas.microsoft.com/office/drawing/2014/main" id="{7DA403FE-9037-4148-ABDD-B3A6FD166E9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873" y="1164165"/>
                        <a:ext cx="6096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>
            <a:extLst>
              <a:ext uri="{FF2B5EF4-FFF2-40B4-BE49-F238E27FC236}">
                <a16:creationId xmlns:a16="http://schemas.microsoft.com/office/drawing/2014/main" id="{1A6F4837-52A1-DD21-B6AB-2982DB8E62B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33888" y="1684338"/>
          <a:ext cx="33020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301920" imgH="774360" progId="Equation.DSMT4">
                  <p:embed/>
                </p:oleObj>
              </mc:Choice>
              <mc:Fallback>
                <p:oleObj name="Equation" r:id="rId11" imgW="3301920" imgH="774360" progId="Equation.DSMT4">
                  <p:embed/>
                  <p:pic>
                    <p:nvPicPr>
                      <p:cNvPr id="8" name="オブジェクト 7">
                        <a:extLst>
                          <a:ext uri="{FF2B5EF4-FFF2-40B4-BE49-F238E27FC236}">
                            <a16:creationId xmlns:a16="http://schemas.microsoft.com/office/drawing/2014/main" id="{1A6F4837-52A1-DD21-B6AB-2982DB8E62B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3888" y="1684338"/>
                        <a:ext cx="33020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>
            <a:extLst>
              <a:ext uri="{FF2B5EF4-FFF2-40B4-BE49-F238E27FC236}">
                <a16:creationId xmlns:a16="http://schemas.microsoft.com/office/drawing/2014/main" id="{798A89F7-1DDD-CB3B-1F4A-CE15CD55BE3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0748" y="3082909"/>
          <a:ext cx="25781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577960" imgH="825480" progId="Equation.DSMT4">
                  <p:embed/>
                </p:oleObj>
              </mc:Choice>
              <mc:Fallback>
                <p:oleObj name="Equation" r:id="rId13" imgW="2577960" imgH="825480" progId="Equation.DSMT4">
                  <p:embed/>
                  <p:pic>
                    <p:nvPicPr>
                      <p:cNvPr id="9" name="オブジェクト 8">
                        <a:extLst>
                          <a:ext uri="{FF2B5EF4-FFF2-40B4-BE49-F238E27FC236}">
                            <a16:creationId xmlns:a16="http://schemas.microsoft.com/office/drawing/2014/main" id="{798A89F7-1DDD-CB3B-1F4A-CE15CD55BE3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748" y="3082909"/>
                        <a:ext cx="25781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矢印: 右 9">
            <a:extLst>
              <a:ext uri="{FF2B5EF4-FFF2-40B4-BE49-F238E27FC236}">
                <a16:creationId xmlns:a16="http://schemas.microsoft.com/office/drawing/2014/main" id="{F6733225-9F0E-BDCE-6756-717A929575AF}"/>
              </a:ext>
            </a:extLst>
          </p:cNvPr>
          <p:cNvSpPr/>
          <p:nvPr/>
        </p:nvSpPr>
        <p:spPr>
          <a:xfrm>
            <a:off x="3652347" y="3403067"/>
            <a:ext cx="653851" cy="246959"/>
          </a:xfrm>
          <a:prstGeom prst="rightArrow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F74EDA5C-78E7-2382-37C3-5AD582CFF60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21531" y="3104045"/>
          <a:ext cx="33655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365280" imgH="825480" progId="Equation.DSMT4">
                  <p:embed/>
                </p:oleObj>
              </mc:Choice>
              <mc:Fallback>
                <p:oleObj name="Equation" r:id="rId15" imgW="3365280" imgH="825480" progId="Equation.DSMT4">
                  <p:embed/>
                  <p:pic>
                    <p:nvPicPr>
                      <p:cNvPr id="12" name="オブジェクト 11">
                        <a:extLst>
                          <a:ext uri="{FF2B5EF4-FFF2-40B4-BE49-F238E27FC236}">
                            <a16:creationId xmlns:a16="http://schemas.microsoft.com/office/drawing/2014/main" id="{F74EDA5C-78E7-2382-37C3-5AD582CFF60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1531" y="3104045"/>
                        <a:ext cx="33655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1038234-1B40-8E2F-0973-50291DD8E2FA}"/>
              </a:ext>
            </a:extLst>
          </p:cNvPr>
          <p:cNvSpPr/>
          <p:nvPr/>
        </p:nvSpPr>
        <p:spPr>
          <a:xfrm>
            <a:off x="197799" y="2566552"/>
            <a:ext cx="39934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For </a:t>
            </a:r>
            <a:r>
              <a:rPr lang="en-US" altLang="ja-JP" sz="2400" dirty="0">
                <a:solidFill>
                  <a:srgbClr val="FF0000"/>
                </a:solidFill>
              </a:rPr>
              <a:t>extensive</a:t>
            </a:r>
            <a:r>
              <a:rPr lang="en-US" altLang="ja-JP" sz="2400" dirty="0"/>
              <a:t> work (           )</a:t>
            </a:r>
            <a:endParaRPr lang="ja-JP" altLang="en-US" sz="2400" dirty="0"/>
          </a:p>
        </p:txBody>
      </p:sp>
      <p:graphicFrame>
        <p:nvGraphicFramePr>
          <p:cNvPr id="14" name="オブジェクト 13">
            <a:extLst>
              <a:ext uri="{FF2B5EF4-FFF2-40B4-BE49-F238E27FC236}">
                <a16:creationId xmlns:a16="http://schemas.microsoft.com/office/drawing/2014/main" id="{C6BFD3DA-0CFE-F98E-B0EC-C0577A9264D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53842" y="2566744"/>
          <a:ext cx="876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876240" imgH="431640" progId="Equation.DSMT4">
                  <p:embed/>
                </p:oleObj>
              </mc:Choice>
              <mc:Fallback>
                <p:oleObj name="Equation" r:id="rId17" imgW="876240" imgH="431640" progId="Equation.DSMT4">
                  <p:embed/>
                  <p:pic>
                    <p:nvPicPr>
                      <p:cNvPr id="14" name="オブジェクト 13">
                        <a:extLst>
                          <a:ext uri="{FF2B5EF4-FFF2-40B4-BE49-F238E27FC236}">
                            <a16:creationId xmlns:a16="http://schemas.microsoft.com/office/drawing/2014/main" id="{C6BFD3DA-0CFE-F98E-B0EC-C0577A9264D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3842" y="2566744"/>
                        <a:ext cx="8763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E85DEBD3-104E-4804-97A0-4602CBD48A5E}"/>
              </a:ext>
            </a:extLst>
          </p:cNvPr>
          <p:cNvSpPr txBox="1"/>
          <p:nvPr/>
        </p:nvSpPr>
        <p:spPr>
          <a:xfrm>
            <a:off x="3726636" y="1169311"/>
            <a:ext cx="53135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Equality holds </a:t>
            </a:r>
            <a:r>
              <a:rPr lang="en-US" altLang="ja-JP" sz="1800" dirty="0">
                <a:solidFill>
                  <a:srgbClr val="FF0000"/>
                </a:solidFill>
              </a:rPr>
              <a:t>in the quasi-static case</a:t>
            </a:r>
            <a:endParaRPr lang="ja-JP" altLang="en-US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A7AEBA34-C7B0-4B68-AAB6-16A7B4DCEC03}"/>
              </a:ext>
            </a:extLst>
          </p:cNvPr>
          <p:cNvSpPr txBox="1"/>
          <p:nvPr/>
        </p:nvSpPr>
        <p:spPr>
          <a:xfrm>
            <a:off x="4919843" y="4074467"/>
            <a:ext cx="27544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</a:rPr>
              <a:t>(</a:t>
            </a:r>
            <a:r>
              <a:rPr lang="en-US" altLang="ja-JP" dirty="0">
                <a:solidFill>
                  <a:srgbClr val="FF0000"/>
                </a:solidFill>
              </a:rPr>
              <a:t>in the q</a:t>
            </a:r>
            <a:r>
              <a:rPr lang="en-US" altLang="ja-JP" sz="1800" dirty="0">
                <a:solidFill>
                  <a:srgbClr val="FF0000"/>
                </a:solidFill>
              </a:rPr>
              <a:t>uasi-static case)</a:t>
            </a:r>
            <a:endParaRPr lang="ja-JP" altLang="en-US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6BAD58B-2095-4B60-BFC4-5F4A6D53667B}"/>
              </a:ext>
            </a:extLst>
          </p:cNvPr>
          <p:cNvSpPr txBox="1"/>
          <p:nvPr/>
        </p:nvSpPr>
        <p:spPr>
          <a:xfrm>
            <a:off x="8372169" y="787533"/>
            <a:ext cx="12961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 err="1">
                <a:solidFill>
                  <a:srgbClr val="0C0597"/>
                </a:solidFill>
              </a:rPr>
              <a:t>Koyanagi</a:t>
            </a:r>
            <a:endParaRPr lang="en-US" altLang="ja-JP" sz="1400" dirty="0">
              <a:solidFill>
                <a:srgbClr val="0C0597"/>
              </a:solidFill>
            </a:endParaRPr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B0C9B221-CB86-467F-9354-66ADAFBB66E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386546" y="72276"/>
            <a:ext cx="711130" cy="741456"/>
          </a:xfrm>
          <a:prstGeom prst="rect">
            <a:avLst/>
          </a:prstGeom>
        </p:spPr>
      </p:pic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6406B27C-B403-45F9-892A-CF7DB59F1A8A}"/>
              </a:ext>
            </a:extLst>
          </p:cNvPr>
          <p:cNvSpPr txBox="1"/>
          <p:nvPr/>
        </p:nvSpPr>
        <p:spPr>
          <a:xfrm>
            <a:off x="190663" y="158656"/>
            <a:ext cx="50441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3200" dirty="0">
                <a:solidFill>
                  <a:srgbClr val="C00000"/>
                </a:solidFill>
              </a:rPr>
              <a:t>Kelvin-Planck statement                  </a:t>
            </a:r>
            <a:endParaRPr lang="en-US" sz="3200" dirty="0">
              <a:solidFill>
                <a:srgbClr val="C00000"/>
              </a:solidFill>
            </a:endParaRPr>
          </a:p>
        </p:txBody>
      </p:sp>
      <p:graphicFrame>
        <p:nvGraphicFramePr>
          <p:cNvPr id="38" name="オブジェクト 37">
            <a:extLst>
              <a:ext uri="{FF2B5EF4-FFF2-40B4-BE49-F238E27FC236}">
                <a16:creationId xmlns:a16="http://schemas.microsoft.com/office/drawing/2014/main" id="{539949B9-856A-41CD-972A-A4F3DBA7D55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47375" y="293532"/>
          <a:ext cx="1092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091880" imgH="291960" progId="Equation.DSMT4">
                  <p:embed/>
                </p:oleObj>
              </mc:Choice>
              <mc:Fallback>
                <p:oleObj name="Equation" r:id="rId20" imgW="1091880" imgH="291960" progId="Equation.DSMT4">
                  <p:embed/>
                  <p:pic>
                    <p:nvPicPr>
                      <p:cNvPr id="38" name="オブジェクト 37">
                        <a:extLst>
                          <a:ext uri="{FF2B5EF4-FFF2-40B4-BE49-F238E27FC236}">
                            <a16:creationId xmlns:a16="http://schemas.microsoft.com/office/drawing/2014/main" id="{539949B9-856A-41CD-972A-A4F3DBA7D55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7375" y="293532"/>
                        <a:ext cx="10922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" name="図 39">
            <a:extLst>
              <a:ext uri="{FF2B5EF4-FFF2-40B4-BE49-F238E27FC236}">
                <a16:creationId xmlns:a16="http://schemas.microsoft.com/office/drawing/2014/main" id="{FB624896-22A2-4484-94F8-D0230E4B0300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653078" y="44974"/>
            <a:ext cx="696411" cy="769893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4F02063-C897-4924-8F7F-D472116F9FBB}"/>
              </a:ext>
            </a:extLst>
          </p:cNvPr>
          <p:cNvSpPr txBox="1"/>
          <p:nvPr/>
        </p:nvSpPr>
        <p:spPr>
          <a:xfrm>
            <a:off x="1103794" y="615057"/>
            <a:ext cx="58785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</a:rPr>
              <a:t>From work, we can directory evaluate free energy!</a:t>
            </a:r>
            <a:endParaRPr kumimoji="1" lang="ja-JP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34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6" grpId="0" animBg="1"/>
      <p:bldP spid="4" grpId="0" animBg="1"/>
      <p:bldP spid="5" grpId="0" animBg="1"/>
      <p:bldP spid="10" grpId="0" animBg="1"/>
      <p:bldP spid="13" grpId="0"/>
      <p:bldP spid="21" grpId="0"/>
      <p:bldP spid="2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0" y="101744"/>
            <a:ext cx="8964488" cy="865187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ja-JP" sz="3600" dirty="0">
                <a:ea typeface="Arial Unicode MS" panose="020B0604020202020204" pitchFamily="50" charset="-128"/>
              </a:rPr>
              <a:t>Thermostatic process (     </a:t>
            </a:r>
            <a:r>
              <a:rPr lang="en-US" altLang="ja-JP" sz="2000" dirty="0">
                <a:ea typeface="Arial Unicode MS" panose="020B0604020202020204" pitchFamily="50" charset="-128"/>
              </a:rPr>
              <a:t>changes but          </a:t>
            </a:r>
            <a:r>
              <a:rPr lang="en-US" altLang="ja-JP" sz="3600" dirty="0">
                <a:ea typeface="Arial Unicode MS" panose="020B0604020202020204" pitchFamily="50" charset="-128"/>
              </a:rPr>
              <a:t>      )</a:t>
            </a:r>
            <a:endParaRPr lang="ja-JP" altLang="en-US" sz="36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4818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42925" y="962025"/>
          <a:ext cx="8420100" cy="1112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648640" imgH="1143000" progId="Equation.DSMT4">
                  <p:embed/>
                </p:oleObj>
              </mc:Choice>
              <mc:Fallback>
                <p:oleObj name="Equation" r:id="rId2" imgW="8648640" imgH="1143000" progId="Equation.DSMT4">
                  <p:embed/>
                  <p:pic>
                    <p:nvPicPr>
                      <p:cNvPr id="348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962025"/>
                        <a:ext cx="8420100" cy="1112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角丸四角形 34">
            <a:extLst>
              <a:ext uri="{FF2B5EF4-FFF2-40B4-BE49-F238E27FC236}">
                <a16:creationId xmlns:a16="http://schemas.microsoft.com/office/drawing/2014/main" id="{2AE00347-D78D-ABEC-62A6-722D652C61DF}"/>
              </a:ext>
            </a:extLst>
          </p:cNvPr>
          <p:cNvSpPr/>
          <p:nvPr/>
        </p:nvSpPr>
        <p:spPr>
          <a:xfrm>
            <a:off x="5479505" y="3220213"/>
            <a:ext cx="2666537" cy="809900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0A2485DF-8BED-673F-8666-A1603CF09194}"/>
              </a:ext>
            </a:extLst>
          </p:cNvPr>
          <p:cNvSpPr/>
          <p:nvPr/>
        </p:nvSpPr>
        <p:spPr>
          <a:xfrm>
            <a:off x="5625763" y="3450492"/>
            <a:ext cx="15953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</a:rPr>
              <a:t>Heat Bath 1</a:t>
            </a:r>
            <a:endParaRPr lang="ja-JP" altLang="en-US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03481750-40E6-D91C-A515-4139D7484D2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13638" y="3333750"/>
          <a:ext cx="4445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4240" imgH="583920" progId="Equation.DSMT4">
                  <p:embed/>
                </p:oleObj>
              </mc:Choice>
              <mc:Fallback>
                <p:oleObj name="Equation" r:id="rId4" imgW="444240" imgH="583920" progId="Equation.DSMT4">
                  <p:embed/>
                  <p:pic>
                    <p:nvPicPr>
                      <p:cNvPr id="12" name="オブジェクト 11">
                        <a:extLst>
                          <a:ext uri="{FF2B5EF4-FFF2-40B4-BE49-F238E27FC236}">
                            <a16:creationId xmlns:a16="http://schemas.microsoft.com/office/drawing/2014/main" id="{03481750-40E6-D91C-A515-4139D7484D2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13638" y="3333750"/>
                        <a:ext cx="4445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角丸四角形 34">
            <a:extLst>
              <a:ext uri="{FF2B5EF4-FFF2-40B4-BE49-F238E27FC236}">
                <a16:creationId xmlns:a16="http://schemas.microsoft.com/office/drawing/2014/main" id="{2ED03DC1-4245-06BD-AB32-4A632F8B16ED}"/>
              </a:ext>
            </a:extLst>
          </p:cNvPr>
          <p:cNvSpPr/>
          <p:nvPr/>
        </p:nvSpPr>
        <p:spPr>
          <a:xfrm>
            <a:off x="5446038" y="4294185"/>
            <a:ext cx="2700003" cy="809899"/>
          </a:xfrm>
          <a:prstGeom prst="roundRect">
            <a:avLst/>
          </a:prstGeom>
          <a:noFill/>
          <a:ln w="76200"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3E31388-563A-1041-F168-11720AB0BD88}"/>
              </a:ext>
            </a:extLst>
          </p:cNvPr>
          <p:cNvSpPr/>
          <p:nvPr/>
        </p:nvSpPr>
        <p:spPr>
          <a:xfrm>
            <a:off x="5706461" y="4527679"/>
            <a:ext cx="15953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FF66CC"/>
                </a:solidFill>
              </a:rPr>
              <a:t>Heat Bath 2</a:t>
            </a:r>
            <a:endParaRPr lang="ja-JP" altLang="en-US" sz="2000" b="1" dirty="0">
              <a:solidFill>
                <a:srgbClr val="FF66CC"/>
              </a:solidFill>
            </a:endParaRPr>
          </a:p>
        </p:txBody>
      </p:sp>
      <p:graphicFrame>
        <p:nvGraphicFramePr>
          <p:cNvPr id="20" name="オブジェクト 19">
            <a:extLst>
              <a:ext uri="{FF2B5EF4-FFF2-40B4-BE49-F238E27FC236}">
                <a16:creationId xmlns:a16="http://schemas.microsoft.com/office/drawing/2014/main" id="{94F1A79C-9579-9C77-2844-8063334352C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70775" y="4427538"/>
          <a:ext cx="4953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95000" imgH="583920" progId="Equation.DSMT4">
                  <p:embed/>
                </p:oleObj>
              </mc:Choice>
              <mc:Fallback>
                <p:oleObj name="Equation" r:id="rId6" imgW="495000" imgH="583920" progId="Equation.DSMT4">
                  <p:embed/>
                  <p:pic>
                    <p:nvPicPr>
                      <p:cNvPr id="20" name="オブジェクト 19">
                        <a:extLst>
                          <a:ext uri="{FF2B5EF4-FFF2-40B4-BE49-F238E27FC236}">
                            <a16:creationId xmlns:a16="http://schemas.microsoft.com/office/drawing/2014/main" id="{94F1A79C-9579-9C77-2844-8063334352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0775" y="4427538"/>
                        <a:ext cx="4953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角丸四角形 34">
            <a:extLst>
              <a:ext uri="{FF2B5EF4-FFF2-40B4-BE49-F238E27FC236}">
                <a16:creationId xmlns:a16="http://schemas.microsoft.com/office/drawing/2014/main" id="{BFA17A1C-2209-2FEB-B444-7F52E4A97782}"/>
              </a:ext>
            </a:extLst>
          </p:cNvPr>
          <p:cNvSpPr/>
          <p:nvPr/>
        </p:nvSpPr>
        <p:spPr>
          <a:xfrm>
            <a:off x="5446038" y="5879608"/>
            <a:ext cx="2806846" cy="809895"/>
          </a:xfrm>
          <a:prstGeom prst="round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AE75678F-A41A-507D-43AB-3B8F3F0A1697}"/>
              </a:ext>
            </a:extLst>
          </p:cNvPr>
          <p:cNvSpPr/>
          <p:nvPr/>
        </p:nvSpPr>
        <p:spPr>
          <a:xfrm>
            <a:off x="5695686" y="6104096"/>
            <a:ext cx="15953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0066FF"/>
                </a:solidFill>
              </a:rPr>
              <a:t>Heat Bath </a:t>
            </a:r>
            <a:r>
              <a:rPr lang="en-US" altLang="ja-JP" sz="2000" b="1" i="1" dirty="0">
                <a:solidFill>
                  <a:srgbClr val="0066FF"/>
                </a:solidFill>
              </a:rPr>
              <a:t>k</a:t>
            </a:r>
            <a:endParaRPr lang="ja-JP" altLang="en-US" sz="2000" b="1" i="1" dirty="0">
              <a:solidFill>
                <a:srgbClr val="0066FF"/>
              </a:solidFill>
            </a:endParaRPr>
          </a:p>
        </p:txBody>
      </p:sp>
      <p:graphicFrame>
        <p:nvGraphicFramePr>
          <p:cNvPr id="24" name="オブジェクト 23">
            <a:extLst>
              <a:ext uri="{FF2B5EF4-FFF2-40B4-BE49-F238E27FC236}">
                <a16:creationId xmlns:a16="http://schemas.microsoft.com/office/drawing/2014/main" id="{A56E443E-F5B3-CA17-DF5F-5859219F94B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50138" y="5992813"/>
          <a:ext cx="5080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07960" imgH="583920" progId="Equation.DSMT4">
                  <p:embed/>
                </p:oleObj>
              </mc:Choice>
              <mc:Fallback>
                <p:oleObj name="Equation" r:id="rId8" imgW="507960" imgH="583920" progId="Equation.DSMT4">
                  <p:embed/>
                  <p:pic>
                    <p:nvPicPr>
                      <p:cNvPr id="24" name="オブジェクト 23">
                        <a:extLst>
                          <a:ext uri="{FF2B5EF4-FFF2-40B4-BE49-F238E27FC236}">
                            <a16:creationId xmlns:a16="http://schemas.microsoft.com/office/drawing/2014/main" id="{A56E443E-F5B3-CA17-DF5F-5859219F94B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0138" y="5992813"/>
                        <a:ext cx="5080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13">
            <a:extLst>
              <a:ext uri="{FF2B5EF4-FFF2-40B4-BE49-F238E27FC236}">
                <a16:creationId xmlns:a16="http://schemas.microsoft.com/office/drawing/2014/main" id="{0B86B808-632A-2435-FD27-ED999E9BB1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47682" y="526324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7" name="オブジェクト 26">
            <a:extLst>
              <a:ext uri="{FF2B5EF4-FFF2-40B4-BE49-F238E27FC236}">
                <a16:creationId xmlns:a16="http://schemas.microsoft.com/office/drawing/2014/main" id="{78C7990F-B165-EAB8-AAB8-4F1B8137A322}"/>
              </a:ext>
            </a:extLst>
          </p:cNvPr>
          <p:cNvGraphicFramePr>
            <a:graphicFrameLocks noGrp="1" noChangeAspect="1"/>
          </p:cNvGraphicFramePr>
          <p:nvPr/>
        </p:nvGraphicFramePr>
        <p:xfrm>
          <a:off x="3131024" y="3488621"/>
          <a:ext cx="2020887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14400" imgH="342720" progId="Equation.DSMT4">
                  <p:embed/>
                </p:oleObj>
              </mc:Choice>
              <mc:Fallback>
                <p:oleObj name="Equation" r:id="rId11" imgW="914400" imgH="342720" progId="Equation.DSMT4">
                  <p:embed/>
                  <p:pic>
                    <p:nvPicPr>
                      <p:cNvPr id="27" name="オブジェクト 26">
                        <a:extLst>
                          <a:ext uri="{FF2B5EF4-FFF2-40B4-BE49-F238E27FC236}">
                            <a16:creationId xmlns:a16="http://schemas.microsoft.com/office/drawing/2014/main" id="{78C7990F-B165-EAB8-AAB8-4F1B8137A322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024" y="3488621"/>
                        <a:ext cx="2020887" cy="758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矢印: 左右 27">
            <a:extLst>
              <a:ext uri="{FF2B5EF4-FFF2-40B4-BE49-F238E27FC236}">
                <a16:creationId xmlns:a16="http://schemas.microsoft.com/office/drawing/2014/main" id="{B3B28809-104A-803E-5E64-05420B8E58DD}"/>
              </a:ext>
            </a:extLst>
          </p:cNvPr>
          <p:cNvSpPr/>
          <p:nvPr/>
        </p:nvSpPr>
        <p:spPr>
          <a:xfrm rot="19904258">
            <a:off x="3066765" y="4324973"/>
            <a:ext cx="2445252" cy="437481"/>
          </a:xfrm>
          <a:prstGeom prst="leftRightArrow">
            <a:avLst/>
          </a:prstGeom>
          <a:solidFill>
            <a:srgbClr val="FF0000">
              <a:alpha val="31000"/>
            </a:srgbClr>
          </a:solidFill>
          <a:ln>
            <a:solidFill>
              <a:srgbClr val="FF0000">
                <a:alpha val="14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9" name="オブジェクト 28">
            <a:extLst>
              <a:ext uri="{FF2B5EF4-FFF2-40B4-BE49-F238E27FC236}">
                <a16:creationId xmlns:a16="http://schemas.microsoft.com/office/drawing/2014/main" id="{EEB7068C-CC08-A847-48DD-5B8C98AA5F4F}"/>
              </a:ext>
            </a:extLst>
          </p:cNvPr>
          <p:cNvGraphicFramePr>
            <a:graphicFrameLocks noGrp="1" noChangeAspect="1"/>
          </p:cNvGraphicFramePr>
          <p:nvPr/>
        </p:nvGraphicFramePr>
        <p:xfrm>
          <a:off x="3188301" y="4162982"/>
          <a:ext cx="2105025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52200" imgH="342720" progId="Equation.DSMT4">
                  <p:embed/>
                </p:oleObj>
              </mc:Choice>
              <mc:Fallback>
                <p:oleObj name="Equation" r:id="rId13" imgW="952200" imgH="342720" progId="Equation.DSMT4">
                  <p:embed/>
                  <p:pic>
                    <p:nvPicPr>
                      <p:cNvPr id="29" name="オブジェクト 28">
                        <a:extLst>
                          <a:ext uri="{FF2B5EF4-FFF2-40B4-BE49-F238E27FC236}">
                            <a16:creationId xmlns:a16="http://schemas.microsoft.com/office/drawing/2014/main" id="{EEB7068C-CC08-A847-48DD-5B8C98AA5F4F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8301" y="4162982"/>
                        <a:ext cx="2105025" cy="758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矢印: 左右 30">
            <a:extLst>
              <a:ext uri="{FF2B5EF4-FFF2-40B4-BE49-F238E27FC236}">
                <a16:creationId xmlns:a16="http://schemas.microsoft.com/office/drawing/2014/main" id="{2AD0CEBD-FE21-2426-88FD-E23F321143CE}"/>
              </a:ext>
            </a:extLst>
          </p:cNvPr>
          <p:cNvSpPr/>
          <p:nvPr/>
        </p:nvSpPr>
        <p:spPr>
          <a:xfrm>
            <a:off x="3158910" y="4647267"/>
            <a:ext cx="2156216" cy="437481"/>
          </a:xfrm>
          <a:prstGeom prst="leftRightArrow">
            <a:avLst/>
          </a:prstGeom>
          <a:solidFill>
            <a:srgbClr val="FF66CC">
              <a:alpha val="31000"/>
            </a:srgbClr>
          </a:solidFill>
          <a:ln>
            <a:solidFill>
              <a:srgbClr val="FF66CC">
                <a:alpha val="14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2" name="オブジェクト 31">
            <a:extLst>
              <a:ext uri="{FF2B5EF4-FFF2-40B4-BE49-F238E27FC236}">
                <a16:creationId xmlns:a16="http://schemas.microsoft.com/office/drawing/2014/main" id="{5A656E08-FA20-4B54-F48A-5793500633AC}"/>
              </a:ext>
            </a:extLst>
          </p:cNvPr>
          <p:cNvGraphicFramePr>
            <a:graphicFrameLocks noGrp="1" noChangeAspect="1"/>
          </p:cNvGraphicFramePr>
          <p:nvPr/>
        </p:nvGraphicFramePr>
        <p:xfrm>
          <a:off x="3158910" y="6051222"/>
          <a:ext cx="2105025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952200" imgH="342720" progId="Equation.DSMT4">
                  <p:embed/>
                </p:oleObj>
              </mc:Choice>
              <mc:Fallback>
                <p:oleObj name="Equation" r:id="rId15" imgW="952200" imgH="342720" progId="Equation.DSMT4">
                  <p:embed/>
                  <p:pic>
                    <p:nvPicPr>
                      <p:cNvPr id="32" name="オブジェクト 31">
                        <a:extLst>
                          <a:ext uri="{FF2B5EF4-FFF2-40B4-BE49-F238E27FC236}">
                            <a16:creationId xmlns:a16="http://schemas.microsoft.com/office/drawing/2014/main" id="{5A656E08-FA20-4B54-F48A-5793500633AC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8910" y="6051222"/>
                        <a:ext cx="2105025" cy="758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矢印: 左右 32">
            <a:extLst>
              <a:ext uri="{FF2B5EF4-FFF2-40B4-BE49-F238E27FC236}">
                <a16:creationId xmlns:a16="http://schemas.microsoft.com/office/drawing/2014/main" id="{CCC4D218-D22A-807E-C6E5-E7AC11DB9680}"/>
              </a:ext>
            </a:extLst>
          </p:cNvPr>
          <p:cNvSpPr/>
          <p:nvPr/>
        </p:nvSpPr>
        <p:spPr>
          <a:xfrm rot="2040878">
            <a:off x="3015537" y="5348908"/>
            <a:ext cx="2567601" cy="437481"/>
          </a:xfrm>
          <a:prstGeom prst="leftRightArrow">
            <a:avLst/>
          </a:prstGeom>
          <a:solidFill>
            <a:srgbClr val="0066FF">
              <a:alpha val="31000"/>
            </a:srgbClr>
          </a:solidFill>
          <a:ln>
            <a:solidFill>
              <a:srgbClr val="0066FF">
                <a:alpha val="14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5">
            <a:extLst>
              <a:ext uri="{FF2B5EF4-FFF2-40B4-BE49-F238E27FC236}">
                <a16:creationId xmlns:a16="http://schemas.microsoft.com/office/drawing/2014/main" id="{799629EB-7293-9932-44D4-B14E995418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0915" y="2058429"/>
            <a:ext cx="22180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dirty="0">
                <a:solidFill>
                  <a:srgbClr val="FF0000"/>
                </a:solidFill>
              </a:rPr>
              <a:t>Adiabatic transition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Field (ATF)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48" name="正方形/長方形 5">
            <a:extLst>
              <a:ext uri="{FF2B5EF4-FFF2-40B4-BE49-F238E27FC236}">
                <a16:creationId xmlns:a16="http://schemas.microsoft.com/office/drawing/2014/main" id="{22F47BCE-4063-A2AA-FCF2-3AE6BAB9A9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1028" y="2636095"/>
            <a:ext cx="237033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2000" b="0" dirty="0">
                <a:solidFill>
                  <a:srgbClr val="C00000"/>
                </a:solidFill>
              </a:rPr>
              <a:t>: intensive variable</a:t>
            </a:r>
          </a:p>
        </p:txBody>
      </p:sp>
      <p:graphicFrame>
        <p:nvGraphicFramePr>
          <p:cNvPr id="50" name="オブジェクト 49">
            <a:extLst>
              <a:ext uri="{FF2B5EF4-FFF2-40B4-BE49-F238E27FC236}">
                <a16:creationId xmlns:a16="http://schemas.microsoft.com/office/drawing/2014/main" id="{E6A5BD78-9B6C-BDB3-2B87-A0E7A2F0F82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07544" y="2685876"/>
          <a:ext cx="774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774360" imgH="431640" progId="Equation.DSMT4">
                  <p:embed/>
                </p:oleObj>
              </mc:Choice>
              <mc:Fallback>
                <p:oleObj name="Equation" r:id="rId17" imgW="774360" imgH="431640" progId="Equation.DSMT4">
                  <p:embed/>
                  <p:pic>
                    <p:nvPicPr>
                      <p:cNvPr id="50" name="オブジェクト 49">
                        <a:extLst>
                          <a:ext uri="{FF2B5EF4-FFF2-40B4-BE49-F238E27FC236}">
                            <a16:creationId xmlns:a16="http://schemas.microsoft.com/office/drawing/2014/main" id="{E6A5BD78-9B6C-BDB3-2B87-A0E7A2F0F82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544" y="2685876"/>
                        <a:ext cx="774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4">
            <a:extLst>
              <a:ext uri="{FF2B5EF4-FFF2-40B4-BE49-F238E27FC236}">
                <a16:creationId xmlns:a16="http://schemas.microsoft.com/office/drawing/2014/main" id="{88070EE9-D3A5-704A-A2FF-572178A9883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82713" y="1201738"/>
          <a:ext cx="251460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68480" imgH="380880" progId="Equation.DSMT4">
                  <p:embed/>
                </p:oleObj>
              </mc:Choice>
              <mc:Fallback>
                <p:oleObj name="Equation" r:id="rId19" imgW="1968480" imgH="380880" progId="Equation.DSMT4">
                  <p:embed/>
                  <p:pic>
                    <p:nvPicPr>
                      <p:cNvPr id="2" name="Object 4">
                        <a:extLst>
                          <a:ext uri="{FF2B5EF4-FFF2-40B4-BE49-F238E27FC236}">
                            <a16:creationId xmlns:a16="http://schemas.microsoft.com/office/drawing/2014/main" id="{88070EE9-D3A5-704A-A2FF-572178A988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2713" y="1201738"/>
                        <a:ext cx="2514600" cy="6286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0066FF"/>
                        </a:solidFill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角丸四角形 34">
            <a:extLst>
              <a:ext uri="{FF2B5EF4-FFF2-40B4-BE49-F238E27FC236}">
                <a16:creationId xmlns:a16="http://schemas.microsoft.com/office/drawing/2014/main" id="{26B6F384-C0BD-6B3C-2EC9-284F9E3589A6}"/>
              </a:ext>
            </a:extLst>
          </p:cNvPr>
          <p:cNvSpPr/>
          <p:nvPr/>
        </p:nvSpPr>
        <p:spPr>
          <a:xfrm>
            <a:off x="7379477" y="1050167"/>
            <a:ext cx="1220944" cy="432426"/>
          </a:xfrm>
          <a:prstGeom prst="round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" name="オブジェクト 2">
            <a:extLst>
              <a:ext uri="{FF2B5EF4-FFF2-40B4-BE49-F238E27FC236}">
                <a16:creationId xmlns:a16="http://schemas.microsoft.com/office/drawing/2014/main" id="{2ACA2B61-5F26-10D3-E029-B21C584CE28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091909" y="308910"/>
          <a:ext cx="1282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282680" imgH="419040" progId="Equation.DSMT4">
                  <p:embed/>
                </p:oleObj>
              </mc:Choice>
              <mc:Fallback>
                <p:oleObj name="Equation" r:id="rId21" imgW="1282680" imgH="419040" progId="Equation.DSMT4">
                  <p:embed/>
                  <p:pic>
                    <p:nvPicPr>
                      <p:cNvPr id="3" name="オブジェクト 2">
                        <a:extLst>
                          <a:ext uri="{FF2B5EF4-FFF2-40B4-BE49-F238E27FC236}">
                            <a16:creationId xmlns:a16="http://schemas.microsoft.com/office/drawing/2014/main" id="{2ACA2B61-5F26-10D3-E029-B21C584CE28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1909" y="308910"/>
                        <a:ext cx="12827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>
            <a:extLst>
              <a:ext uri="{FF2B5EF4-FFF2-40B4-BE49-F238E27FC236}">
                <a16:creationId xmlns:a16="http://schemas.microsoft.com/office/drawing/2014/main" id="{959C8A0E-8D5D-4651-7C12-85C12C6F371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26626" y="360435"/>
          <a:ext cx="533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533160" imgH="342720" progId="Equation.DSMT4">
                  <p:embed/>
                </p:oleObj>
              </mc:Choice>
              <mc:Fallback>
                <p:oleObj name="Equation" r:id="rId23" imgW="533160" imgH="342720" progId="Equation.DSMT4">
                  <p:embed/>
                  <p:pic>
                    <p:nvPicPr>
                      <p:cNvPr id="7" name="オブジェクト 6">
                        <a:extLst>
                          <a:ext uri="{FF2B5EF4-FFF2-40B4-BE49-F238E27FC236}">
                            <a16:creationId xmlns:a16="http://schemas.microsoft.com/office/drawing/2014/main" id="{959C8A0E-8D5D-4651-7C12-85C12C6F371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6626" y="360435"/>
                        <a:ext cx="5334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角丸四角形 5">
            <a:extLst>
              <a:ext uri="{FF2B5EF4-FFF2-40B4-BE49-F238E27FC236}">
                <a16:creationId xmlns:a16="http://schemas.microsoft.com/office/drawing/2014/main" id="{3B850BB6-A3A9-49EB-A997-B7C805128599}"/>
              </a:ext>
            </a:extLst>
          </p:cNvPr>
          <p:cNvSpPr/>
          <p:nvPr/>
        </p:nvSpPr>
        <p:spPr>
          <a:xfrm>
            <a:off x="470098" y="3838092"/>
            <a:ext cx="2587462" cy="2233135"/>
          </a:xfrm>
          <a:prstGeom prst="round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6" name="図 45">
            <a:extLst>
              <a:ext uri="{FF2B5EF4-FFF2-40B4-BE49-F238E27FC236}">
                <a16:creationId xmlns:a16="http://schemas.microsoft.com/office/drawing/2014/main" id="{19EF3B09-C565-40EF-9AE9-B8BF339562C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711022" y="4521903"/>
            <a:ext cx="1569987" cy="1469775"/>
          </a:xfrm>
          <a:prstGeom prst="rect">
            <a:avLst/>
          </a:prstGeom>
        </p:spPr>
      </p:pic>
      <p:sp>
        <p:nvSpPr>
          <p:cNvPr id="47" name="正方形/長方形 5">
            <a:extLst>
              <a:ext uri="{FF2B5EF4-FFF2-40B4-BE49-F238E27FC236}">
                <a16:creationId xmlns:a16="http://schemas.microsoft.com/office/drawing/2014/main" id="{E3744F5D-B0A4-4545-BAF9-4EDFFD5DD5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083" y="2909405"/>
            <a:ext cx="17229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2000" b="0" dirty="0">
                <a:solidFill>
                  <a:srgbClr val="0066FF"/>
                </a:solidFill>
              </a:rPr>
              <a:t>(intensive var.)</a:t>
            </a:r>
            <a:endParaRPr lang="ja-JP" altLang="en-US" sz="2000" b="0" dirty="0">
              <a:solidFill>
                <a:srgbClr val="0066FF"/>
              </a:solidFill>
            </a:endParaRPr>
          </a:p>
        </p:txBody>
      </p:sp>
      <p:graphicFrame>
        <p:nvGraphicFramePr>
          <p:cNvPr id="49" name="オブジェクト 48">
            <a:extLst>
              <a:ext uri="{FF2B5EF4-FFF2-40B4-BE49-F238E27FC236}">
                <a16:creationId xmlns:a16="http://schemas.microsoft.com/office/drawing/2014/main" id="{01D57C23-DD11-46C2-BB7C-F4C4D2ECC38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74740" y="2880926"/>
          <a:ext cx="838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838080" imgH="495000" progId="Equation.DSMT4">
                  <p:embed/>
                </p:oleObj>
              </mc:Choice>
              <mc:Fallback>
                <p:oleObj name="Equation" r:id="rId26" imgW="838080" imgH="495000" progId="Equation.DSMT4">
                  <p:embed/>
                  <p:pic>
                    <p:nvPicPr>
                      <p:cNvPr id="49" name="オブジェクト 48">
                        <a:extLst>
                          <a:ext uri="{FF2B5EF4-FFF2-40B4-BE49-F238E27FC236}">
                            <a16:creationId xmlns:a16="http://schemas.microsoft.com/office/drawing/2014/main" id="{01D57C23-DD11-46C2-BB7C-F4C4D2ECC38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4740" y="2880926"/>
                        <a:ext cx="8382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矢印: 右 50">
            <a:extLst>
              <a:ext uri="{FF2B5EF4-FFF2-40B4-BE49-F238E27FC236}">
                <a16:creationId xmlns:a16="http://schemas.microsoft.com/office/drawing/2014/main" id="{32A9B735-C34C-4A00-9B83-21470C3C6FB2}"/>
              </a:ext>
            </a:extLst>
          </p:cNvPr>
          <p:cNvSpPr/>
          <p:nvPr/>
        </p:nvSpPr>
        <p:spPr>
          <a:xfrm rot="1858257">
            <a:off x="1001441" y="4814983"/>
            <a:ext cx="1085583" cy="593865"/>
          </a:xfrm>
          <a:prstGeom prst="rightArrow">
            <a:avLst/>
          </a:prstGeom>
          <a:solidFill>
            <a:srgbClr val="00B050">
              <a:alpha val="19000"/>
            </a:srgbClr>
          </a:solidFill>
          <a:ln w="15875">
            <a:solidFill>
              <a:srgbClr val="00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52" name="Picture 12" descr="C:\Users\tanimura.THEOCHEM\Desktop\dipole.gif">
            <a:extLst>
              <a:ext uri="{FF2B5EF4-FFF2-40B4-BE49-F238E27FC236}">
                <a16:creationId xmlns:a16="http://schemas.microsoft.com/office/drawing/2014/main" id="{673997E2-EDA4-40DA-AAA6-1746881AFA1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155">
            <a:off x="1101076" y="4911235"/>
            <a:ext cx="660982" cy="250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グラフィックス 52">
            <a:extLst>
              <a:ext uri="{FF2B5EF4-FFF2-40B4-BE49-F238E27FC236}">
                <a16:creationId xmlns:a16="http://schemas.microsoft.com/office/drawing/2014/main" id="{340AED21-119D-4E76-AA2C-9C8EBA679DC4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 rot="21026675">
            <a:off x="1535687" y="3454890"/>
            <a:ext cx="1134636" cy="1275487"/>
          </a:xfrm>
          <a:prstGeom prst="rect">
            <a:avLst/>
          </a:prstGeom>
        </p:spPr>
      </p:pic>
      <p:graphicFrame>
        <p:nvGraphicFramePr>
          <p:cNvPr id="54" name="Object 4">
            <a:extLst>
              <a:ext uri="{FF2B5EF4-FFF2-40B4-BE49-F238E27FC236}">
                <a16:creationId xmlns:a16="http://schemas.microsoft.com/office/drawing/2014/main" id="{E10E552F-C736-4B17-B93C-290E492BD52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86845" y="5265935"/>
          <a:ext cx="619125" cy="317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622080" imgH="355320" progId="Equation.DSMT4">
                  <p:embed/>
                </p:oleObj>
              </mc:Choice>
              <mc:Fallback>
                <p:oleObj name="Equation" r:id="rId31" imgW="622080" imgH="355320" progId="Equation.DSMT4">
                  <p:embed/>
                  <p:pic>
                    <p:nvPicPr>
                      <p:cNvPr id="54" name="Object 4">
                        <a:extLst>
                          <a:ext uri="{FF2B5EF4-FFF2-40B4-BE49-F238E27FC236}">
                            <a16:creationId xmlns:a16="http://schemas.microsoft.com/office/drawing/2014/main" id="{E10E552F-C736-4B17-B93C-290E492BD52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6845" y="5265935"/>
                        <a:ext cx="619125" cy="3174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EA542E5-FA8A-47D3-B16F-D397D2D024C8}"/>
              </a:ext>
            </a:extLst>
          </p:cNvPr>
          <p:cNvSpPr/>
          <p:nvPr/>
        </p:nvSpPr>
        <p:spPr>
          <a:xfrm>
            <a:off x="3137108" y="2722063"/>
            <a:ext cx="5774724" cy="40473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6" name="Object 8">
            <a:extLst>
              <a:ext uri="{FF2B5EF4-FFF2-40B4-BE49-F238E27FC236}">
                <a16:creationId xmlns:a16="http://schemas.microsoft.com/office/drawing/2014/main" id="{E4EB2A6B-776A-4FC9-AB29-BA09CF66DD4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48250" y="4384675"/>
          <a:ext cx="28448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2844720" imgH="825480" progId="Equation.DSMT4">
                  <p:embed/>
                </p:oleObj>
              </mc:Choice>
              <mc:Fallback>
                <p:oleObj name="Equation" r:id="rId33" imgW="2844720" imgH="825480" progId="Equation.DSMT4">
                  <p:embed/>
                  <p:pic>
                    <p:nvPicPr>
                      <p:cNvPr id="36" name="Object 8">
                        <a:extLst>
                          <a:ext uri="{FF2B5EF4-FFF2-40B4-BE49-F238E27FC236}">
                            <a16:creationId xmlns:a16="http://schemas.microsoft.com/office/drawing/2014/main" id="{E4EB2A6B-776A-4FC9-AB29-BA09CF66DD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0" y="4384675"/>
                        <a:ext cx="28448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角丸四角形 34">
            <a:extLst>
              <a:ext uri="{FF2B5EF4-FFF2-40B4-BE49-F238E27FC236}">
                <a16:creationId xmlns:a16="http://schemas.microsoft.com/office/drawing/2014/main" id="{BDE06A5B-00A4-409F-AA13-D546036FD319}"/>
              </a:ext>
            </a:extLst>
          </p:cNvPr>
          <p:cNvSpPr/>
          <p:nvPr/>
        </p:nvSpPr>
        <p:spPr>
          <a:xfrm>
            <a:off x="4750135" y="4031477"/>
            <a:ext cx="3782305" cy="1662834"/>
          </a:xfrm>
          <a:prstGeom prst="roundRect">
            <a:avLst/>
          </a:prstGeom>
          <a:noFill/>
          <a:ln w="76200"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CA575795-0BAA-4B59-B323-257DF4AED05E}"/>
              </a:ext>
            </a:extLst>
          </p:cNvPr>
          <p:cNvSpPr/>
          <p:nvPr/>
        </p:nvSpPr>
        <p:spPr>
          <a:xfrm>
            <a:off x="5867441" y="5260912"/>
            <a:ext cx="13821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FF66CC"/>
                </a:solidFill>
              </a:rPr>
              <a:t>Heat Bath</a:t>
            </a:r>
            <a:endParaRPr lang="ja-JP" altLang="en-US" sz="2000" b="1" dirty="0">
              <a:solidFill>
                <a:srgbClr val="FF66CC"/>
              </a:solidFill>
            </a:endParaRPr>
          </a:p>
        </p:txBody>
      </p:sp>
      <p:sp>
        <p:nvSpPr>
          <p:cNvPr id="41" name="矢印: 左右 40">
            <a:extLst>
              <a:ext uri="{FF2B5EF4-FFF2-40B4-BE49-F238E27FC236}">
                <a16:creationId xmlns:a16="http://schemas.microsoft.com/office/drawing/2014/main" id="{E67CE238-7430-4244-829B-F14D2027CD62}"/>
              </a:ext>
            </a:extLst>
          </p:cNvPr>
          <p:cNvSpPr/>
          <p:nvPr/>
        </p:nvSpPr>
        <p:spPr>
          <a:xfrm>
            <a:off x="3159120" y="4697993"/>
            <a:ext cx="1454155" cy="437481"/>
          </a:xfrm>
          <a:prstGeom prst="leftRightArrow">
            <a:avLst/>
          </a:prstGeom>
          <a:solidFill>
            <a:srgbClr val="FF66CC">
              <a:alpha val="31000"/>
            </a:srgbClr>
          </a:solidFill>
          <a:ln>
            <a:solidFill>
              <a:srgbClr val="FF66CC">
                <a:alpha val="14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正方形/長方形 5">
            <a:extLst>
              <a:ext uri="{FF2B5EF4-FFF2-40B4-BE49-F238E27FC236}">
                <a16:creationId xmlns:a16="http://schemas.microsoft.com/office/drawing/2014/main" id="{DCA50A40-5770-4EBD-8915-E73808D2E6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8595" y="3483236"/>
            <a:ext cx="17229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2000" b="0" dirty="0">
                <a:solidFill>
                  <a:srgbClr val="FF3399"/>
                </a:solidFill>
              </a:rPr>
              <a:t>(intensive var.)</a:t>
            </a:r>
            <a:endParaRPr lang="ja-JP" altLang="en-US" sz="2000" b="0" dirty="0">
              <a:solidFill>
                <a:srgbClr val="FF3399"/>
              </a:solidFill>
            </a:endParaRPr>
          </a:p>
        </p:txBody>
      </p:sp>
      <p:sp>
        <p:nvSpPr>
          <p:cNvPr id="43" name="角丸四角形 34">
            <a:extLst>
              <a:ext uri="{FF2B5EF4-FFF2-40B4-BE49-F238E27FC236}">
                <a16:creationId xmlns:a16="http://schemas.microsoft.com/office/drawing/2014/main" id="{75D72B0E-C543-4E46-A8E8-3D925CD1EB0D}"/>
              </a:ext>
            </a:extLst>
          </p:cNvPr>
          <p:cNvSpPr/>
          <p:nvPr/>
        </p:nvSpPr>
        <p:spPr>
          <a:xfrm>
            <a:off x="4175833" y="789303"/>
            <a:ext cx="4923149" cy="1915456"/>
          </a:xfrm>
          <a:prstGeom prst="roundRect">
            <a:avLst/>
          </a:prstGeom>
          <a:noFill/>
          <a:ln w="76200"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876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31" grpId="0" animBg="1"/>
      <p:bldP spid="31" grpId="1" animBg="1"/>
      <p:bldP spid="33" grpId="0" animBg="1"/>
      <p:bldP spid="48" grpId="0"/>
      <p:bldP spid="6" grpId="0" animBg="1"/>
      <p:bldP spid="39" grpId="0" animBg="1"/>
      <p:bldP spid="40" grpId="0"/>
      <p:bldP spid="41" grpId="0" animBg="1"/>
      <p:bldP spid="42" grpId="0"/>
      <p:bldP spid="4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155834"/>
            <a:ext cx="8643938" cy="8509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3600" b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Ohmic case</a:t>
            </a:r>
            <a:endParaRPr lang="en-US" altLang="ja-JP" sz="3600" b="1" dirty="0">
              <a:latin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249510" y="1175849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535073" y="1919526"/>
          <a:ext cx="2006280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06280" imgH="838080" progId="Equation.DSMT4">
                  <p:embed/>
                </p:oleObj>
              </mc:Choice>
              <mc:Fallback>
                <p:oleObj name="Equation" r:id="rId3" imgW="2006280" imgH="838080" progId="Equation.DSMT4">
                  <p:embed/>
                  <p:pic>
                    <p:nvPicPr>
                      <p:cNvPr id="3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5073" y="1919526"/>
                        <a:ext cx="2006280" cy="838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8"/>
          <p:cNvGraphicFramePr>
            <a:graphicFrameLocks noChangeAspect="1"/>
          </p:cNvGraphicFramePr>
          <p:nvPr/>
        </p:nvGraphicFramePr>
        <p:xfrm>
          <a:off x="878983" y="4316736"/>
          <a:ext cx="63246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6324480" imgH="888840" progId="Equation.DSMT4">
                  <p:embed/>
                </p:oleObj>
              </mc:Choice>
              <mc:Fallback>
                <p:oleObj name="Equation" r:id="rId5" imgW="6324480" imgH="888840" progId="Equation.DSMT4">
                  <p:embed/>
                  <p:pic>
                    <p:nvPicPr>
                      <p:cNvPr id="9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8983" y="4316736"/>
                        <a:ext cx="6324600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3"/>
          <p:cNvGraphicFramePr>
            <a:graphicFrameLocks noChangeAspect="1"/>
          </p:cNvGraphicFramePr>
          <p:nvPr/>
        </p:nvGraphicFramePr>
        <p:xfrm>
          <a:off x="2683269" y="2782798"/>
          <a:ext cx="21717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71520" imgH="825480" progId="Equation.DSMT4">
                  <p:embed/>
                </p:oleObj>
              </mc:Choice>
              <mc:Fallback>
                <p:oleObj name="Equation" r:id="rId7" imgW="2171520" imgH="825480" progId="Equation.DSMT4">
                  <p:embed/>
                  <p:pic>
                    <p:nvPicPr>
                      <p:cNvPr id="9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3269" y="2782798"/>
                        <a:ext cx="21717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Rectangle 21"/>
          <p:cNvSpPr>
            <a:spLocks noChangeArrowheads="1"/>
          </p:cNvSpPr>
          <p:nvPr/>
        </p:nvSpPr>
        <p:spPr bwMode="auto">
          <a:xfrm>
            <a:off x="570917" y="2904486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Dissipation:  </a:t>
            </a:r>
            <a:r>
              <a:rPr lang="en-US" altLang="ja-JP" sz="2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</a:p>
        </p:txBody>
      </p:sp>
      <p:sp>
        <p:nvSpPr>
          <p:cNvPr id="101" name="Rectangle 21"/>
          <p:cNvSpPr>
            <a:spLocks noChangeArrowheads="1"/>
          </p:cNvSpPr>
          <p:nvPr/>
        </p:nvSpPr>
        <p:spPr bwMode="auto">
          <a:xfrm>
            <a:off x="561803" y="3803305"/>
            <a:ext cx="75220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Fluctuation: (</a:t>
            </a:r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+ </a:t>
            </a:r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singularity) 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cxnSp>
        <p:nvCxnSpPr>
          <p:cNvPr id="4" name="直線矢印コネクタ 3"/>
          <p:cNvCxnSpPr/>
          <p:nvPr/>
        </p:nvCxnSpPr>
        <p:spPr>
          <a:xfrm flipV="1">
            <a:off x="5056881" y="3155190"/>
            <a:ext cx="425729" cy="10906"/>
          </a:xfrm>
          <a:prstGeom prst="straightConnector1">
            <a:avLst/>
          </a:prstGeom>
          <a:ln w="476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21"/>
          <p:cNvSpPr>
            <a:spLocks noChangeArrowheads="1"/>
          </p:cNvSpPr>
          <p:nvPr/>
        </p:nvSpPr>
        <p:spPr bwMode="auto">
          <a:xfrm>
            <a:off x="5739839" y="2848317"/>
            <a:ext cx="18453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en-US" altLang="ja-JP" sz="2400" dirty="0">
              <a:solidFill>
                <a:srgbClr val="0541EB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578339" y="1393902"/>
            <a:ext cx="61029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Ohmic bath (Markovian at high temp)</a:t>
            </a: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4" name="Rectangle 21"/>
          <p:cNvSpPr>
            <a:spLocks noChangeArrowheads="1"/>
          </p:cNvSpPr>
          <p:nvPr/>
        </p:nvSpPr>
        <p:spPr bwMode="auto">
          <a:xfrm>
            <a:off x="972422" y="900095"/>
            <a:ext cx="705032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(Generalization of Markovian </a:t>
            </a:r>
            <a:r>
              <a:rPr lang="en-US" altLang="ja-JP" sz="1600" dirty="0" err="1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Caldeira</a:t>
            </a:r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-Leggett Fokker-Planck for low temp.)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080332E6-F26A-4FBB-9FB4-67BD98DCD51A}"/>
              </a:ext>
            </a:extLst>
          </p:cNvPr>
          <p:cNvSpPr txBox="1"/>
          <p:nvPr/>
        </p:nvSpPr>
        <p:spPr>
          <a:xfrm>
            <a:off x="4854969" y="5300754"/>
            <a:ext cx="18453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</a:t>
            </a:r>
            <a:endParaRPr lang="ja-JP" altLang="en-US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7FB3539-7A84-49CE-9F40-1C7FE26DB9BF}"/>
              </a:ext>
            </a:extLst>
          </p:cNvPr>
          <p:cNvSpPr txBox="1"/>
          <p:nvPr/>
        </p:nvSpPr>
        <p:spPr>
          <a:xfrm>
            <a:off x="2643357" y="5287637"/>
            <a:ext cx="45937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AE89B69-8B26-4D05-A85F-DDE4C4E6177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28609" y="3501008"/>
            <a:ext cx="928050" cy="2752378"/>
          </a:xfrm>
          <a:prstGeom prst="rect">
            <a:avLst/>
          </a:prstGeom>
        </p:spPr>
      </p:pic>
      <p:sp>
        <p:nvSpPr>
          <p:cNvPr id="23" name="円/楕円 49">
            <a:extLst>
              <a:ext uri="{FF2B5EF4-FFF2-40B4-BE49-F238E27FC236}">
                <a16:creationId xmlns:a16="http://schemas.microsoft.com/office/drawing/2014/main" id="{2960BF1A-0D89-43E5-A8A6-92D376304D4E}"/>
              </a:ext>
            </a:extLst>
          </p:cNvPr>
          <p:cNvSpPr/>
          <p:nvPr/>
        </p:nvSpPr>
        <p:spPr>
          <a:xfrm>
            <a:off x="8244407" y="4578870"/>
            <a:ext cx="675165" cy="1447825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円/楕円 49">
            <a:extLst>
              <a:ext uri="{FF2B5EF4-FFF2-40B4-BE49-F238E27FC236}">
                <a16:creationId xmlns:a16="http://schemas.microsoft.com/office/drawing/2014/main" id="{35978419-F764-4D0D-96E2-24B4F7D7E467}"/>
              </a:ext>
            </a:extLst>
          </p:cNvPr>
          <p:cNvSpPr/>
          <p:nvPr/>
        </p:nvSpPr>
        <p:spPr>
          <a:xfrm>
            <a:off x="4518304" y="4214267"/>
            <a:ext cx="2363555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BE6D31AF-81C5-461D-B7A3-CB7BDEE66406}"/>
              </a:ext>
            </a:extLst>
          </p:cNvPr>
          <p:cNvCxnSpPr>
            <a:cxnSpLocks/>
          </p:cNvCxnSpPr>
          <p:nvPr/>
        </p:nvCxnSpPr>
        <p:spPr>
          <a:xfrm>
            <a:off x="7052158" y="4930530"/>
            <a:ext cx="571343" cy="50675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3">
            <a:extLst>
              <a:ext uri="{FF2B5EF4-FFF2-40B4-BE49-F238E27FC236}">
                <a16:creationId xmlns:a16="http://schemas.microsoft.com/office/drawing/2014/main" id="{B913790F-9F2C-4BD3-8BBF-BA915836CB8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21757" y="5815260"/>
          <a:ext cx="1524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23880" imgH="406080" progId="Equation.DSMT4">
                  <p:embed/>
                </p:oleObj>
              </mc:Choice>
              <mc:Fallback>
                <p:oleObj name="Equation" r:id="rId10" imgW="1523880" imgH="406080" progId="Equation.DSMT4">
                  <p:embed/>
                  <p:pic>
                    <p:nvPicPr>
                      <p:cNvPr id="20" name="Object 3">
                        <a:extLst>
                          <a:ext uri="{FF2B5EF4-FFF2-40B4-BE49-F238E27FC236}">
                            <a16:creationId xmlns:a16="http://schemas.microsoft.com/office/drawing/2014/main" id="{B913790F-9F2C-4BD3-8BBF-BA915836CB8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1757" y="5815260"/>
                        <a:ext cx="15240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3">
            <a:extLst>
              <a:ext uri="{FF2B5EF4-FFF2-40B4-BE49-F238E27FC236}">
                <a16:creationId xmlns:a16="http://schemas.microsoft.com/office/drawing/2014/main" id="{2A38C3C9-1BEA-47ED-96E9-3DFE6D6FFB6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34810" y="5733892"/>
          <a:ext cx="1447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447560" imgH="583920" progId="Equation.DSMT4">
                  <p:embed/>
                </p:oleObj>
              </mc:Choice>
              <mc:Fallback>
                <p:oleObj name="Equation" r:id="rId12" imgW="1447560" imgH="583920" progId="Equation.DSMT4">
                  <p:embed/>
                  <p:pic>
                    <p:nvPicPr>
                      <p:cNvPr id="21" name="Object 3">
                        <a:extLst>
                          <a:ext uri="{FF2B5EF4-FFF2-40B4-BE49-F238E27FC236}">
                            <a16:creationId xmlns:a16="http://schemas.microsoft.com/office/drawing/2014/main" id="{2A38C3C9-1BEA-47ED-96E9-3DFE6D6FFB6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4810" y="5733892"/>
                        <a:ext cx="1447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EE26F206-24F8-4165-8DEB-B6CA29797E21}"/>
              </a:ext>
            </a:extLst>
          </p:cNvPr>
          <p:cNvSpPr/>
          <p:nvPr/>
        </p:nvSpPr>
        <p:spPr>
          <a:xfrm>
            <a:off x="1831436" y="7349055"/>
            <a:ext cx="15440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Weiss’s book</a:t>
            </a:r>
            <a:endParaRPr lang="ja-JP" altLang="en-US" dirty="0"/>
          </a:p>
        </p:txBody>
      </p:sp>
      <p:graphicFrame>
        <p:nvGraphicFramePr>
          <p:cNvPr id="26" name="Object 8">
            <a:extLst>
              <a:ext uri="{FF2B5EF4-FFF2-40B4-BE49-F238E27FC236}">
                <a16:creationId xmlns:a16="http://schemas.microsoft.com/office/drawing/2014/main" id="{158868E9-2FC8-4BC5-9218-84C0B08F91A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72422" y="5873592"/>
          <a:ext cx="1079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79280" imgH="304560" progId="Equation.DSMT4">
                  <p:embed/>
                </p:oleObj>
              </mc:Choice>
              <mc:Fallback>
                <p:oleObj name="Equation" r:id="rId14" imgW="1079280" imgH="304560" progId="Equation.DSMT4">
                  <p:embed/>
                  <p:pic>
                    <p:nvPicPr>
                      <p:cNvPr id="26" name="Object 8">
                        <a:extLst>
                          <a:ext uri="{FF2B5EF4-FFF2-40B4-BE49-F238E27FC236}">
                            <a16:creationId xmlns:a16="http://schemas.microsoft.com/office/drawing/2014/main" id="{158868E9-2FC8-4BC5-9218-84C0B08F91A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2422" y="5873592"/>
                        <a:ext cx="10795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0517DE30-F884-4DD6-9014-24B66BB77F7D}"/>
              </a:ext>
            </a:extLst>
          </p:cNvPr>
          <p:cNvSpPr txBox="1"/>
          <p:nvPr/>
        </p:nvSpPr>
        <p:spPr>
          <a:xfrm>
            <a:off x="2989782" y="6428149"/>
            <a:ext cx="4985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Set </a:t>
            </a:r>
            <a:r>
              <a:rPr lang="en-US" altLang="ja-JP" sz="1800" i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1800" i="1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 </a:t>
            </a:r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to be not too large not too small</a:t>
            </a:r>
            <a:r>
              <a:rPr lang="en-US" altLang="ja-JP" sz="1800" i="1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34288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8" grpId="0"/>
      <p:bldP spid="19" grpId="0"/>
      <p:bldP spid="23" grpId="0" animBg="1"/>
      <p:bldP spid="24" grpId="0" animBg="1"/>
      <p:bldP spid="2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21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371504"/>
              </p:ext>
            </p:extLst>
          </p:nvPr>
        </p:nvGraphicFramePr>
        <p:xfrm>
          <a:off x="3491880" y="3282288"/>
          <a:ext cx="11493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96880" imgH="241200" progId="Equation.DSMT4">
                  <p:embed/>
                </p:oleObj>
              </mc:Choice>
              <mc:Fallback>
                <p:oleObj name="Equation" r:id="rId2" imgW="596880" imgH="241200" progId="Equation.DSMT4">
                  <p:embed/>
                  <p:pic>
                    <p:nvPicPr>
                      <p:cNvPr id="6042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880" y="3282288"/>
                        <a:ext cx="1149350" cy="465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341776" y="3244626"/>
            <a:ext cx="72132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In the classical Limit,           ,  we have </a:t>
            </a:r>
          </a:p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Kramers equation </a:t>
            </a:r>
            <a:r>
              <a:rPr lang="en-US" altLang="ja-JP" sz="2400" dirty="0">
                <a:solidFill>
                  <a:srgbClr val="00B0F0"/>
                </a:solidFill>
                <a:sym typeface="Wingdings" pitchFamily="2" charset="2"/>
              </a:rPr>
              <a:t>(</a:t>
            </a:r>
            <a:r>
              <a:rPr lang="en-US" altLang="ja-JP" dirty="0">
                <a:solidFill>
                  <a:srgbClr val="00B0F0"/>
                </a:solidFill>
                <a:sym typeface="Wingdings" pitchFamily="2" charset="2"/>
              </a:rPr>
              <a:t>no restriction for temperature</a:t>
            </a:r>
            <a:r>
              <a:rPr lang="en-US" altLang="ja-JP" sz="2400" dirty="0">
                <a:solidFill>
                  <a:srgbClr val="00B0F0"/>
                </a:solidFill>
                <a:sym typeface="Wingdings" pitchFamily="2" charset="2"/>
              </a:rPr>
              <a:t>)</a:t>
            </a:r>
          </a:p>
        </p:txBody>
      </p:sp>
      <p:graphicFrame>
        <p:nvGraphicFramePr>
          <p:cNvPr id="71987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8090457"/>
              </p:ext>
            </p:extLst>
          </p:nvPr>
        </p:nvGraphicFramePr>
        <p:xfrm>
          <a:off x="545134" y="4167721"/>
          <a:ext cx="7551738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190760" imgH="431640" progId="Equation.DSMT4">
                  <p:embed/>
                </p:oleObj>
              </mc:Choice>
              <mc:Fallback>
                <p:oleObj name="Equation" r:id="rId4" imgW="4190760" imgH="431640" progId="Equation.DSMT4">
                  <p:embed/>
                  <p:pic>
                    <p:nvPicPr>
                      <p:cNvPr id="71987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134" y="4167721"/>
                        <a:ext cx="7551738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60441" name="Picture 12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3809" y="3927686"/>
            <a:ext cx="856696" cy="110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52EA295-324C-474A-9D2D-FE55BC80C67E}"/>
              </a:ext>
            </a:extLst>
          </p:cNvPr>
          <p:cNvSpPr txBox="1"/>
          <p:nvPr/>
        </p:nvSpPr>
        <p:spPr>
          <a:xfrm>
            <a:off x="323528" y="515865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This is equivalent to Langevin equation</a:t>
            </a:r>
            <a:endParaRPr lang="ja-JP" altLang="en-US" sz="1800" b="1" dirty="0">
              <a:solidFill>
                <a:schemeClr val="tx2">
                  <a:lumMod val="5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8" name="Object 13">
            <a:extLst>
              <a:ext uri="{FF2B5EF4-FFF2-40B4-BE49-F238E27FC236}">
                <a16:creationId xmlns:a16="http://schemas.microsoft.com/office/drawing/2014/main" id="{649D940D-4271-4B79-8A15-46DA13977C9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87450" y="5582715"/>
          <a:ext cx="2516188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96800" imgH="406080" progId="Equation.DSMT4">
                  <p:embed/>
                </p:oleObj>
              </mc:Choice>
              <mc:Fallback>
                <p:oleObj name="Equation" r:id="rId7" imgW="1396800" imgH="406080" progId="Equation.DSMT4">
                  <p:embed/>
                  <p:pic>
                    <p:nvPicPr>
                      <p:cNvPr id="18" name="Object 13">
                        <a:extLst>
                          <a:ext uri="{FF2B5EF4-FFF2-40B4-BE49-F238E27FC236}">
                            <a16:creationId xmlns:a16="http://schemas.microsoft.com/office/drawing/2014/main" id="{649D940D-4271-4B79-8A15-46DA13977C9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5582715"/>
                        <a:ext cx="2516188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3">
            <a:extLst>
              <a:ext uri="{FF2B5EF4-FFF2-40B4-BE49-F238E27FC236}">
                <a16:creationId xmlns:a16="http://schemas.microsoft.com/office/drawing/2014/main" id="{20229AB9-B158-418F-8214-1586840FB9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23928" y="5592438"/>
          <a:ext cx="2332037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95280" imgH="406080" progId="Equation.DSMT4">
                  <p:embed/>
                </p:oleObj>
              </mc:Choice>
              <mc:Fallback>
                <p:oleObj name="Equation" r:id="rId9" imgW="1295280" imgH="406080" progId="Equation.DSMT4">
                  <p:embed/>
                  <p:pic>
                    <p:nvPicPr>
                      <p:cNvPr id="19" name="Object 13">
                        <a:extLst>
                          <a:ext uri="{FF2B5EF4-FFF2-40B4-BE49-F238E27FC236}">
                            <a16:creationId xmlns:a16="http://schemas.microsoft.com/office/drawing/2014/main" id="{20229AB9-B158-418F-8214-1586840FB9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3928" y="5592438"/>
                        <a:ext cx="2332037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図 4">
            <a:extLst>
              <a:ext uri="{FF2B5EF4-FFF2-40B4-BE49-F238E27FC236}">
                <a16:creationId xmlns:a16="http://schemas.microsoft.com/office/drawing/2014/main" id="{F5D54A87-958D-46FF-BFBF-98A97D37634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68633" y="5416471"/>
            <a:ext cx="1064326" cy="1064326"/>
          </a:xfrm>
          <a:prstGeom prst="rect">
            <a:avLst/>
          </a:prstGeom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A8FFB973-B217-4445-A112-CBE4C8D1D5EB}"/>
              </a:ext>
            </a:extLst>
          </p:cNvPr>
          <p:cNvSpPr/>
          <p:nvPr/>
        </p:nvSpPr>
        <p:spPr>
          <a:xfrm>
            <a:off x="8172400" y="4982290"/>
            <a:ext cx="8611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Kramers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D7A8B4C1-0BA9-4CFD-96D4-1EEC3831102F}"/>
              </a:ext>
            </a:extLst>
          </p:cNvPr>
          <p:cNvSpPr/>
          <p:nvPr/>
        </p:nvSpPr>
        <p:spPr>
          <a:xfrm>
            <a:off x="6870230" y="6550223"/>
            <a:ext cx="9108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Langevin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201B9A9-05F9-47A2-B286-F6AC336424A3}"/>
              </a:ext>
            </a:extLst>
          </p:cNvPr>
          <p:cNvSpPr txBox="1"/>
          <p:nvPr/>
        </p:nvSpPr>
        <p:spPr>
          <a:xfrm>
            <a:off x="1547664" y="6341860"/>
            <a:ext cx="45919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Suitable for classical MD studies</a:t>
            </a:r>
            <a:endParaRPr lang="ja-JP" altLang="en-US" dirty="0"/>
          </a:p>
        </p:txBody>
      </p:sp>
      <p:sp>
        <p:nvSpPr>
          <p:cNvPr id="25" name="四角形: 角を丸くする 24">
            <a:extLst>
              <a:ext uri="{FF2B5EF4-FFF2-40B4-BE49-F238E27FC236}">
                <a16:creationId xmlns:a16="http://schemas.microsoft.com/office/drawing/2014/main" id="{AF0112AE-B4BA-4144-A6F9-5BF62390B784}"/>
              </a:ext>
            </a:extLst>
          </p:cNvPr>
          <p:cNvSpPr/>
          <p:nvPr/>
        </p:nvSpPr>
        <p:spPr>
          <a:xfrm>
            <a:off x="326273" y="928231"/>
            <a:ext cx="8491453" cy="179593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6" name="Object 13">
            <a:extLst>
              <a:ext uri="{FF2B5EF4-FFF2-40B4-BE49-F238E27FC236}">
                <a16:creationId xmlns:a16="http://schemas.microsoft.com/office/drawing/2014/main" id="{1612FF30-197D-4B60-A48F-941B3C991C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9454644"/>
              </p:ext>
            </p:extLst>
          </p:nvPr>
        </p:nvGraphicFramePr>
        <p:xfrm>
          <a:off x="625148" y="983000"/>
          <a:ext cx="7975600" cy="166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975440" imgH="1663560" progId="Equation.DSMT4">
                  <p:embed/>
                </p:oleObj>
              </mc:Choice>
              <mc:Fallback>
                <p:oleObj name="Equation" r:id="rId12" imgW="7975440" imgH="1663560" progId="Equation.DSMT4">
                  <p:embed/>
                  <p:pic>
                    <p:nvPicPr>
                      <p:cNvPr id="297" name="Object 13">
                        <a:extLst>
                          <a:ext uri="{FF2B5EF4-FFF2-40B4-BE49-F238E27FC236}">
                            <a16:creationId xmlns:a16="http://schemas.microsoft.com/office/drawing/2014/main" id="{6EEC4855-60E6-467C-9FE2-812C3BF0350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148" y="983000"/>
                        <a:ext cx="7975600" cy="166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4F8FDAF1-4073-4403-BA16-DC75F2543A76}"/>
              </a:ext>
            </a:extLst>
          </p:cNvPr>
          <p:cNvSpPr txBox="1"/>
          <p:nvPr/>
        </p:nvSpPr>
        <p:spPr>
          <a:xfrm>
            <a:off x="179512" y="297914"/>
            <a:ext cx="85631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800" b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Thermodynamic Quantum Fokker-Planck Equations</a:t>
            </a:r>
            <a:endParaRPr lang="en-US" sz="2800" dirty="0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50801A23-6361-467F-92F1-BB61CF926C46}"/>
              </a:ext>
            </a:extLst>
          </p:cNvPr>
          <p:cNvSpPr txBox="1"/>
          <p:nvPr/>
        </p:nvSpPr>
        <p:spPr>
          <a:xfrm>
            <a:off x="1566313" y="2812783"/>
            <a:ext cx="72514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l" rtl="0"/>
            <a:r>
              <a:rPr lang="en-US" altLang="ja-JP" kern="100" dirty="0" err="1">
                <a:solidFill>
                  <a:srgbClr val="0563C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Koyanagi</a:t>
            </a:r>
            <a:r>
              <a:rPr lang="en-US" altLang="ja-JP" kern="100" dirty="0">
                <a:solidFill>
                  <a:srgbClr val="0563C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and Tanimura, 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4"/>
              </a:rPr>
              <a:t>J. Chem. Phys. </a:t>
            </a:r>
            <a:r>
              <a:rPr lang="de-DE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4"/>
              </a:rPr>
              <a:t>161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4"/>
              </a:rPr>
              <a:t>, 114113 (2024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endParaRPr lang="en-US" altLang="ja-JP" kern="100" dirty="0">
              <a:solidFill>
                <a:srgbClr val="0563C1"/>
              </a:solidFill>
              <a:latin typeface="Courier New" panose="02070309020205020404" pitchFamily="49" charset="0"/>
              <a:ea typeface="游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95233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1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60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218821" y="-238914"/>
            <a:ext cx="9002087" cy="1143000"/>
          </a:xfrm>
        </p:spPr>
        <p:txBody>
          <a:bodyPr>
            <a:noAutofit/>
          </a:bodyPr>
          <a:lstStyle/>
          <a:p>
            <a:r>
              <a:rPr kumimoji="1" lang="en-US" altLang="ja-JP" sz="3200" b="1" dirty="0">
                <a:solidFill>
                  <a:srgbClr val="7030A0"/>
                </a:solidFill>
              </a:rPr>
              <a:t>The dimensionless minimum work principle </a:t>
            </a:r>
            <a:endParaRPr kumimoji="1" lang="ja-JP" altLang="en-US" sz="3200" b="1" dirty="0">
              <a:solidFill>
                <a:srgbClr val="7030A0"/>
              </a:solidFill>
            </a:endParaRPr>
          </a:p>
        </p:txBody>
      </p:sp>
      <p:graphicFrame>
        <p:nvGraphicFramePr>
          <p:cNvPr id="27" name="オブジェクト 26"/>
          <p:cNvGraphicFramePr>
            <a:graphicFrameLocks noChangeAspect="1"/>
          </p:cNvGraphicFramePr>
          <p:nvPr/>
        </p:nvGraphicFramePr>
        <p:xfrm>
          <a:off x="2518130" y="2333620"/>
          <a:ext cx="40386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038480" imgH="698400" progId="Equation.DSMT4">
                  <p:embed/>
                </p:oleObj>
              </mc:Choice>
              <mc:Fallback>
                <p:oleObj name="Equation" r:id="rId3" imgW="4038480" imgH="698400" progId="Equation.DSMT4">
                  <p:embed/>
                  <p:pic>
                    <p:nvPicPr>
                      <p:cNvPr id="27" name="オブジェクト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8130" y="2333620"/>
                        <a:ext cx="4038600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>
            <a:extLst>
              <a:ext uri="{FF2B5EF4-FFF2-40B4-BE49-F238E27FC236}">
                <a16:creationId xmlns:a16="http://schemas.microsoft.com/office/drawing/2014/main" id="{223A2085-8B3F-41F7-BCEC-0557B4CEE3F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96161" y="1034089"/>
          <a:ext cx="30226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022560" imgH="698400" progId="Equation.DSMT4">
                  <p:embed/>
                </p:oleObj>
              </mc:Choice>
              <mc:Fallback>
                <p:oleObj name="Equation" r:id="rId5" imgW="3022560" imgH="698400" progId="Equation.DSMT4">
                  <p:embed/>
                  <p:pic>
                    <p:nvPicPr>
                      <p:cNvPr id="13" name="オブジェクト 12">
                        <a:extLst>
                          <a:ext uri="{FF2B5EF4-FFF2-40B4-BE49-F238E27FC236}">
                            <a16:creationId xmlns:a16="http://schemas.microsoft.com/office/drawing/2014/main" id="{223A2085-8B3F-41F7-BCEC-0557B4CEE3F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6161" y="1034089"/>
                        <a:ext cx="3022600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0BF0FF6-31F1-48C1-AF02-CEAAE083BD38}"/>
              </a:ext>
            </a:extLst>
          </p:cNvPr>
          <p:cNvSpPr txBox="1"/>
          <p:nvPr/>
        </p:nvSpPr>
        <p:spPr>
          <a:xfrm>
            <a:off x="-30200" y="1197316"/>
            <a:ext cx="2427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</a:rPr>
              <a:t>Our original finding</a:t>
            </a:r>
            <a:endParaRPr lang="ja-JP" altLang="en-US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935F4930-4FB9-42DA-8CF9-4637239D1020}"/>
              </a:ext>
            </a:extLst>
          </p:cNvPr>
          <p:cNvSpPr txBox="1"/>
          <p:nvPr/>
        </p:nvSpPr>
        <p:spPr>
          <a:xfrm>
            <a:off x="251520" y="2478872"/>
            <a:ext cx="46615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Our new finding:         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172AACE-E737-4D0E-A2BF-BF68767E90A7}"/>
              </a:ext>
            </a:extLst>
          </p:cNvPr>
          <p:cNvSpPr txBox="1"/>
          <p:nvPr/>
        </p:nvSpPr>
        <p:spPr>
          <a:xfrm>
            <a:off x="48119" y="3699541"/>
            <a:ext cx="63113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</a:rPr>
              <a:t>Dimensionless notation </a:t>
            </a:r>
            <a:r>
              <a:rPr lang="en-US" altLang="ja-JP" dirty="0">
                <a:solidFill>
                  <a:schemeClr val="tx1">
                    <a:lumMod val="95000"/>
                    <a:lumOff val="5000"/>
                  </a:schemeClr>
                </a:solidFill>
              </a:rPr>
              <a:t>(Tanimura-</a:t>
            </a:r>
            <a:r>
              <a:rPr lang="en-US" altLang="ja-JP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Koyanagi</a:t>
            </a:r>
            <a:r>
              <a:rPr lang="en-US" altLang="ja-JP" dirty="0">
                <a:solidFill>
                  <a:schemeClr val="tx1">
                    <a:lumMod val="95000"/>
                    <a:lumOff val="5000"/>
                  </a:schemeClr>
                </a:solidFill>
              </a:rPr>
              <a:t> statement)</a:t>
            </a:r>
            <a:endParaRPr lang="ja-JP" altLang="en-US" dirty="0"/>
          </a:p>
        </p:txBody>
      </p:sp>
      <p:graphicFrame>
        <p:nvGraphicFramePr>
          <p:cNvPr id="17" name="オブジェクト 16">
            <a:extLst>
              <a:ext uri="{FF2B5EF4-FFF2-40B4-BE49-F238E27FC236}">
                <a16:creationId xmlns:a16="http://schemas.microsoft.com/office/drawing/2014/main" id="{E9C2DA8D-1565-4744-A809-B9C0649C8B2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56288" y="1164872"/>
          <a:ext cx="1460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460160" imgH="469800" progId="Equation.DSMT4">
                  <p:embed/>
                </p:oleObj>
              </mc:Choice>
              <mc:Fallback>
                <p:oleObj name="Equation" r:id="rId7" imgW="1460160" imgH="469800" progId="Equation.DSMT4">
                  <p:embed/>
                  <p:pic>
                    <p:nvPicPr>
                      <p:cNvPr id="17" name="オブジェクト 16">
                        <a:extLst>
                          <a:ext uri="{FF2B5EF4-FFF2-40B4-BE49-F238E27FC236}">
                            <a16:creationId xmlns:a16="http://schemas.microsoft.com/office/drawing/2014/main" id="{E9C2DA8D-1565-4744-A809-B9C0649C8B2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6288" y="1164872"/>
                        <a:ext cx="14605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B26DEC0B-562A-4366-A9C9-DE3F4E05158E}"/>
              </a:ext>
            </a:extLst>
          </p:cNvPr>
          <p:cNvSpPr/>
          <p:nvPr/>
        </p:nvSpPr>
        <p:spPr>
          <a:xfrm>
            <a:off x="6969990" y="1979172"/>
            <a:ext cx="1627747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/>
              <a:t>Sakamoto      YT</a:t>
            </a:r>
            <a:endParaRPr lang="de-DE" altLang="ja-JP" sz="1400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5BACC1D6-8496-4801-8540-2976777E6D45}"/>
              </a:ext>
            </a:extLst>
          </p:cNvPr>
          <p:cNvSpPr txBox="1"/>
          <p:nvPr/>
        </p:nvSpPr>
        <p:spPr>
          <a:xfrm>
            <a:off x="7265879" y="3389152"/>
            <a:ext cx="145268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</a:rPr>
              <a:t>YT      </a:t>
            </a:r>
            <a:r>
              <a:rPr lang="en-US" altLang="ja-JP" sz="1400" dirty="0" err="1">
                <a:solidFill>
                  <a:srgbClr val="0C0597"/>
                </a:solidFill>
              </a:rPr>
              <a:t>Koyanag</a:t>
            </a:r>
            <a:endParaRPr lang="en-US" altLang="ja-JP" sz="1400" dirty="0">
              <a:solidFill>
                <a:srgbClr val="0C0597"/>
              </a:solidFill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E7FE8BC1-86F3-47BD-AB64-440D60FB2C8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33986" y="2594345"/>
            <a:ext cx="726696" cy="757686"/>
          </a:xfrm>
          <a:prstGeom prst="rect">
            <a:avLst/>
          </a:prstGeom>
        </p:spPr>
      </p:pic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74CB55ED-8992-446B-937C-26205E70D7AF}"/>
              </a:ext>
            </a:extLst>
          </p:cNvPr>
          <p:cNvSpPr txBox="1"/>
          <p:nvPr/>
        </p:nvSpPr>
        <p:spPr>
          <a:xfrm>
            <a:off x="3870106" y="5767860"/>
            <a:ext cx="47931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chemeClr val="accent6">
                    <a:lumMod val="75000"/>
                  </a:schemeClr>
                </a:solidFill>
              </a:rPr>
              <a:t>Massieu potential </a:t>
            </a:r>
            <a:r>
              <a:rPr lang="en-US" altLang="ja-JP" sz="1800" dirty="0"/>
              <a:t>(1869) </a:t>
            </a:r>
            <a:r>
              <a:rPr lang="en-US" altLang="ja-JP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(Helmholtz free entropy)</a:t>
            </a:r>
            <a:endParaRPr lang="ja-JP" altLang="en-US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30" name="オブジェクト 29">
            <a:extLst>
              <a:ext uri="{FF2B5EF4-FFF2-40B4-BE49-F238E27FC236}">
                <a16:creationId xmlns:a16="http://schemas.microsoft.com/office/drawing/2014/main" id="{9719A4AD-D621-41A3-96F0-45A62913FE0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26523" y="4190328"/>
          <a:ext cx="2463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63480" imgH="380880" progId="Equation.DSMT4">
                  <p:embed/>
                </p:oleObj>
              </mc:Choice>
              <mc:Fallback>
                <p:oleObj name="Equation" r:id="rId10" imgW="2463480" imgH="380880" progId="Equation.DSMT4">
                  <p:embed/>
                  <p:pic>
                    <p:nvPicPr>
                      <p:cNvPr id="30" name="オブジェクト 29">
                        <a:extLst>
                          <a:ext uri="{FF2B5EF4-FFF2-40B4-BE49-F238E27FC236}">
                            <a16:creationId xmlns:a16="http://schemas.microsoft.com/office/drawing/2014/main" id="{9719A4AD-D621-41A3-96F0-45A62913FE0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523" y="4190328"/>
                        <a:ext cx="2463800" cy="381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50F5CFB-A757-410E-AD8B-5AADA108812E}"/>
              </a:ext>
            </a:extLst>
          </p:cNvPr>
          <p:cNvSpPr txBox="1"/>
          <p:nvPr/>
        </p:nvSpPr>
        <p:spPr>
          <a:xfrm>
            <a:off x="3923928" y="4622553"/>
            <a:ext cx="60476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Planck potential</a:t>
            </a:r>
            <a:r>
              <a:rPr lang="ja-JP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ja-JP" sz="1600" dirty="0"/>
              <a:t>(1932)</a:t>
            </a:r>
            <a:r>
              <a:rPr lang="en-US" altLang="ja-JP" sz="1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ja-JP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(Gibbs free entropy)</a:t>
            </a:r>
            <a:endParaRPr lang="ja-JP" altLang="en-US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29" name="オブジェクト 28">
            <a:extLst>
              <a:ext uri="{FF2B5EF4-FFF2-40B4-BE49-F238E27FC236}">
                <a16:creationId xmlns:a16="http://schemas.microsoft.com/office/drawing/2014/main" id="{301000D0-26BD-4A1B-8346-94E4AA71418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07473" y="5222634"/>
          <a:ext cx="2501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501640" imgH="380880" progId="Equation.DSMT4">
                  <p:embed/>
                </p:oleObj>
              </mc:Choice>
              <mc:Fallback>
                <p:oleObj name="Equation" r:id="rId12" imgW="2501640" imgH="380880" progId="Equation.DSMT4">
                  <p:embed/>
                  <p:pic>
                    <p:nvPicPr>
                      <p:cNvPr id="29" name="オブジェクト 28">
                        <a:extLst>
                          <a:ext uri="{FF2B5EF4-FFF2-40B4-BE49-F238E27FC236}">
                            <a16:creationId xmlns:a16="http://schemas.microsoft.com/office/drawing/2014/main" id="{301000D0-26BD-4A1B-8346-94E4AA71418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7473" y="5222634"/>
                        <a:ext cx="2501900" cy="381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" name="Picture 1">
            <a:extLst>
              <a:ext uri="{FF2B5EF4-FFF2-40B4-BE49-F238E27FC236}">
                <a16:creationId xmlns:a16="http://schemas.microsoft.com/office/drawing/2014/main" id="{5C0582BE-3C0C-46C7-890E-23E93B3AE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99141" y="2568394"/>
            <a:ext cx="701443" cy="827388"/>
          </a:xfrm>
          <a:prstGeom prst="rect">
            <a:avLst/>
          </a:prstGeom>
          <a:noFill/>
        </p:spPr>
      </p:pic>
      <p:pic>
        <p:nvPicPr>
          <p:cNvPr id="32" name="Picture 1">
            <a:extLst>
              <a:ext uri="{FF2B5EF4-FFF2-40B4-BE49-F238E27FC236}">
                <a16:creationId xmlns:a16="http://schemas.microsoft.com/office/drawing/2014/main" id="{CC6E13B2-F1C4-472F-B61C-7414331D05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38103" y="1208156"/>
            <a:ext cx="607763" cy="716888"/>
          </a:xfrm>
          <a:prstGeom prst="rect">
            <a:avLst/>
          </a:prstGeom>
          <a:noFill/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C3C60454-80AC-4933-A4BD-C3EDDD2982E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099141" y="1193817"/>
            <a:ext cx="727121" cy="769893"/>
          </a:xfrm>
          <a:prstGeom prst="rect">
            <a:avLst/>
          </a:prstGeom>
        </p:spPr>
      </p:pic>
      <p:graphicFrame>
        <p:nvGraphicFramePr>
          <p:cNvPr id="37" name="オブジェクト 36">
            <a:extLst>
              <a:ext uri="{FF2B5EF4-FFF2-40B4-BE49-F238E27FC236}">
                <a16:creationId xmlns:a16="http://schemas.microsoft.com/office/drawing/2014/main" id="{411E328D-6959-4275-9D79-13DEE10B317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4956" y="4311169"/>
          <a:ext cx="2654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654280" imgH="482400" progId="Equation.DSMT4">
                  <p:embed/>
                </p:oleObj>
              </mc:Choice>
              <mc:Fallback>
                <p:oleObj name="Equation" r:id="rId16" imgW="2654280" imgH="482400" progId="Equation.DSMT4">
                  <p:embed/>
                  <p:pic>
                    <p:nvPicPr>
                      <p:cNvPr id="37" name="オブジェクト 36">
                        <a:extLst>
                          <a:ext uri="{FF2B5EF4-FFF2-40B4-BE49-F238E27FC236}">
                            <a16:creationId xmlns:a16="http://schemas.microsoft.com/office/drawing/2014/main" id="{411E328D-6959-4275-9D79-13DEE10B317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956" y="4311169"/>
                        <a:ext cx="2654300" cy="482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FAD4F67F-5380-4CE7-A069-5E3DC18DCC7A}"/>
              </a:ext>
            </a:extLst>
          </p:cNvPr>
          <p:cNvSpPr txBox="1"/>
          <p:nvPr/>
        </p:nvSpPr>
        <p:spPr>
          <a:xfrm>
            <a:off x="598134" y="632278"/>
            <a:ext cx="50441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C00000"/>
                </a:solidFill>
              </a:rPr>
              <a:t>(Kelvin-Planck statement                   )</a:t>
            </a:r>
            <a:endParaRPr lang="en-US" sz="2000" dirty="0">
              <a:solidFill>
                <a:srgbClr val="C00000"/>
              </a:solidFill>
            </a:endParaRPr>
          </a:p>
        </p:txBody>
      </p:sp>
      <p:graphicFrame>
        <p:nvGraphicFramePr>
          <p:cNvPr id="44" name="オブジェクト 43">
            <a:extLst>
              <a:ext uri="{FF2B5EF4-FFF2-40B4-BE49-F238E27FC236}">
                <a16:creationId xmlns:a16="http://schemas.microsoft.com/office/drawing/2014/main" id="{0598DE07-531B-49A7-BC6F-EC542338036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98477" y="5189090"/>
          <a:ext cx="2717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717640" imgH="482400" progId="Equation.DSMT4">
                  <p:embed/>
                </p:oleObj>
              </mc:Choice>
              <mc:Fallback>
                <p:oleObj name="Equation" r:id="rId18" imgW="2717640" imgH="482400" progId="Equation.DSMT4">
                  <p:embed/>
                  <p:pic>
                    <p:nvPicPr>
                      <p:cNvPr id="44" name="オブジェクト 43">
                        <a:extLst>
                          <a:ext uri="{FF2B5EF4-FFF2-40B4-BE49-F238E27FC236}">
                            <a16:creationId xmlns:a16="http://schemas.microsoft.com/office/drawing/2014/main" id="{0598DE07-531B-49A7-BC6F-EC542338036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8477" y="5189090"/>
                        <a:ext cx="2717800" cy="482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オブジェクト 35">
            <a:extLst>
              <a:ext uri="{FF2B5EF4-FFF2-40B4-BE49-F238E27FC236}">
                <a16:creationId xmlns:a16="http://schemas.microsoft.com/office/drawing/2014/main" id="{E3123BC7-A68F-456F-9AF1-C32A3C9DE76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29650" y="724854"/>
          <a:ext cx="1092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091880" imgH="291960" progId="Equation.DSMT4">
                  <p:embed/>
                </p:oleObj>
              </mc:Choice>
              <mc:Fallback>
                <p:oleObj name="Equation" r:id="rId20" imgW="1091880" imgH="291960" progId="Equation.DSMT4">
                  <p:embed/>
                  <p:pic>
                    <p:nvPicPr>
                      <p:cNvPr id="36" name="オブジェクト 35">
                        <a:extLst>
                          <a:ext uri="{FF2B5EF4-FFF2-40B4-BE49-F238E27FC236}">
                            <a16:creationId xmlns:a16="http://schemas.microsoft.com/office/drawing/2014/main" id="{E3123BC7-A68F-456F-9AF1-C32A3C9DE76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9650" y="724854"/>
                        <a:ext cx="10922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893120C5-1A95-4CDD-A55A-BC4BF7D93F2B}"/>
              </a:ext>
            </a:extLst>
          </p:cNvPr>
          <p:cNvSpPr txBox="1"/>
          <p:nvPr/>
        </p:nvSpPr>
        <p:spPr>
          <a:xfrm>
            <a:off x="3262000" y="1764280"/>
            <a:ext cx="27178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2"/>
              </a:rPr>
              <a:t>JCP </a:t>
            </a:r>
            <a:r>
              <a:rPr lang="en-US" sz="1600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2"/>
              </a:rPr>
              <a:t>153,</a:t>
            </a:r>
            <a:r>
              <a:rPr lang="en-US" sz="1600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2"/>
              </a:rPr>
              <a:t> 234107 (2020)</a:t>
            </a:r>
            <a:endParaRPr lang="en-US" sz="1600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3BF1064C-23C8-42F3-987D-17285B74893C}"/>
              </a:ext>
            </a:extLst>
          </p:cNvPr>
          <p:cNvSpPr txBox="1"/>
          <p:nvPr/>
        </p:nvSpPr>
        <p:spPr>
          <a:xfrm>
            <a:off x="3203811" y="3119882"/>
            <a:ext cx="41909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de-DE" sz="1600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3"/>
              </a:rPr>
              <a:t>JCP </a:t>
            </a:r>
            <a:r>
              <a:rPr lang="de-DE" sz="1600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3"/>
              </a:rPr>
              <a:t>160</a:t>
            </a:r>
            <a:r>
              <a:rPr lang="de-DE" sz="1600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3"/>
              </a:rPr>
              <a:t>, 234112 (2024)</a:t>
            </a:r>
            <a:endParaRPr lang="de-DE" sz="1500" b="0" i="0" dirty="0">
              <a:solidFill>
                <a:srgbClr val="1A1A1A"/>
              </a:solidFill>
              <a:effectLst/>
              <a:latin typeface="Helvetica" panose="020B0604020202020204" pitchFamily="34" charset="0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B8340D28-C629-442D-870A-341168637B57}"/>
              </a:ext>
            </a:extLst>
          </p:cNvPr>
          <p:cNvSpPr txBox="1"/>
          <p:nvPr/>
        </p:nvSpPr>
        <p:spPr>
          <a:xfrm>
            <a:off x="2541253" y="6408870"/>
            <a:ext cx="41909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de-DE" sz="1500" b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Koyanagi &amp; YT, </a:t>
            </a:r>
            <a:r>
              <a:rPr lang="de-DE" sz="1600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de-DE" sz="1600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3"/>
              </a:rPr>
              <a:t>JCP </a:t>
            </a:r>
            <a:r>
              <a:rPr lang="de-DE" sz="1600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3"/>
              </a:rPr>
              <a:t>160</a:t>
            </a:r>
            <a:r>
              <a:rPr lang="de-DE" sz="1600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3"/>
              </a:rPr>
              <a:t>, 234112 (2024)</a:t>
            </a:r>
            <a:endParaRPr lang="de-DE" sz="1500" b="0" i="0" dirty="0">
              <a:solidFill>
                <a:srgbClr val="1A1A1A"/>
              </a:solidFill>
              <a:effectLst/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05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 animBg="1"/>
      <p:bldP spid="21" grpId="0"/>
      <p:bldP spid="28" grpId="0"/>
      <p:bldP spid="23" grpId="0"/>
      <p:bldP spid="2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83825" y="71992"/>
            <a:ext cx="2315885" cy="865187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ja-JP" sz="3600" dirty="0">
                <a:ea typeface="Arial Unicode MS" panose="020B0604020202020204" pitchFamily="50" charset="-128"/>
              </a:rPr>
              <a:t>From that</a:t>
            </a:r>
            <a:endParaRPr lang="ja-JP" altLang="en-US" sz="3600" dirty="0">
              <a:ea typeface="Arial Unicode MS" panose="020B0604020202020204" pitchFamily="50" charset="-128"/>
            </a:endParaRPr>
          </a:p>
        </p:txBody>
      </p:sp>
      <p:sp>
        <p:nvSpPr>
          <p:cNvPr id="20" name="四角形: 角を丸くする 19">
            <a:extLst>
              <a:ext uri="{FF2B5EF4-FFF2-40B4-BE49-F238E27FC236}">
                <a16:creationId xmlns:a16="http://schemas.microsoft.com/office/drawing/2014/main" id="{EC495D8C-4A60-46DB-8944-0D20DF4C4A33}"/>
              </a:ext>
            </a:extLst>
          </p:cNvPr>
          <p:cNvSpPr/>
          <p:nvPr/>
        </p:nvSpPr>
        <p:spPr>
          <a:xfrm>
            <a:off x="2433501" y="1846204"/>
            <a:ext cx="4658885" cy="8527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1FDA4070-EB5D-48BA-9919-201BACC6247B}"/>
              </a:ext>
            </a:extLst>
          </p:cNvPr>
          <p:cNvSpPr/>
          <p:nvPr/>
        </p:nvSpPr>
        <p:spPr>
          <a:xfrm>
            <a:off x="2440340" y="675417"/>
            <a:ext cx="4759331" cy="103204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515DC0E9-E034-472D-9B6D-3D00295B84A1}"/>
              </a:ext>
            </a:extLst>
          </p:cNvPr>
          <p:cNvSpPr/>
          <p:nvPr/>
        </p:nvSpPr>
        <p:spPr>
          <a:xfrm>
            <a:off x="436863" y="4644259"/>
            <a:ext cx="8076525" cy="76997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u</a:t>
            </a:r>
            <a:endParaRPr kumimoji="1" lang="ja-JP" altLang="en-US" dirty="0"/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2362A07A-8543-4EB8-83DC-D3160D22EBDC}"/>
              </a:ext>
            </a:extLst>
          </p:cNvPr>
          <p:cNvSpPr/>
          <p:nvPr/>
        </p:nvSpPr>
        <p:spPr>
          <a:xfrm>
            <a:off x="446837" y="5518964"/>
            <a:ext cx="8208912" cy="762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59544DAF-5073-334B-A147-BCBFFD6F6301}"/>
              </a:ext>
            </a:extLst>
          </p:cNvPr>
          <p:cNvSpPr/>
          <p:nvPr/>
        </p:nvSpPr>
        <p:spPr>
          <a:xfrm>
            <a:off x="117919" y="2795144"/>
            <a:ext cx="80073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They satisfy the time-dependent Legendre transformation</a:t>
            </a:r>
            <a:endParaRPr lang="ja-JP" altLang="en-US" sz="2400" dirty="0"/>
          </a:p>
        </p:txBody>
      </p:sp>
      <p:graphicFrame>
        <p:nvGraphicFramePr>
          <p:cNvPr id="8" name="オブジェクト 7">
            <a:extLst>
              <a:ext uri="{FF2B5EF4-FFF2-40B4-BE49-F238E27FC236}">
                <a16:creationId xmlns:a16="http://schemas.microsoft.com/office/drawing/2014/main" id="{18907A0F-F29F-42FB-B6A8-98B125BE1C9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71738" y="736600"/>
          <a:ext cx="46863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686120" imgH="939600" progId="Equation.DSMT4">
                  <p:embed/>
                </p:oleObj>
              </mc:Choice>
              <mc:Fallback>
                <p:oleObj name="Equation" r:id="rId2" imgW="4686120" imgH="939600" progId="Equation.DSMT4">
                  <p:embed/>
                  <p:pic>
                    <p:nvPicPr>
                      <p:cNvPr id="8" name="オブジェクト 7">
                        <a:extLst>
                          <a:ext uri="{FF2B5EF4-FFF2-40B4-BE49-F238E27FC236}">
                            <a16:creationId xmlns:a16="http://schemas.microsoft.com/office/drawing/2014/main" id="{18907A0F-F29F-42FB-B6A8-98B125BE1C9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1738" y="736600"/>
                        <a:ext cx="46863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>
            <a:extLst>
              <a:ext uri="{FF2B5EF4-FFF2-40B4-BE49-F238E27FC236}">
                <a16:creationId xmlns:a16="http://schemas.microsoft.com/office/drawing/2014/main" id="{B4E1BFF1-DBD3-4537-B1C3-4E55E807353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39988" y="1846263"/>
          <a:ext cx="45974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97200" imgH="812520" progId="Equation.DSMT4">
                  <p:embed/>
                </p:oleObj>
              </mc:Choice>
              <mc:Fallback>
                <p:oleObj name="Equation" r:id="rId4" imgW="4597200" imgH="812520" progId="Equation.DSMT4">
                  <p:embed/>
                  <p:pic>
                    <p:nvPicPr>
                      <p:cNvPr id="9" name="オブジェクト 8">
                        <a:extLst>
                          <a:ext uri="{FF2B5EF4-FFF2-40B4-BE49-F238E27FC236}">
                            <a16:creationId xmlns:a16="http://schemas.microsoft.com/office/drawing/2014/main" id="{B4E1BFF1-DBD3-4537-B1C3-4E55E807353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9988" y="1846263"/>
                        <a:ext cx="45974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>
            <a:extLst>
              <a:ext uri="{FF2B5EF4-FFF2-40B4-BE49-F238E27FC236}">
                <a16:creationId xmlns:a16="http://schemas.microsoft.com/office/drawing/2014/main" id="{238150C7-AE6D-46C0-8B9A-F0A2C0612A0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87450" y="3328988"/>
          <a:ext cx="48133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813200" imgH="838080" progId="Equation.DSMT4">
                  <p:embed/>
                </p:oleObj>
              </mc:Choice>
              <mc:Fallback>
                <p:oleObj name="Equation" r:id="rId6" imgW="4813200" imgH="838080" progId="Equation.DSMT4">
                  <p:embed/>
                  <p:pic>
                    <p:nvPicPr>
                      <p:cNvPr id="10" name="オブジェクト 9">
                        <a:extLst>
                          <a:ext uri="{FF2B5EF4-FFF2-40B4-BE49-F238E27FC236}">
                            <a16:creationId xmlns:a16="http://schemas.microsoft.com/office/drawing/2014/main" id="{238150C7-AE6D-46C0-8B9A-F0A2C0612A0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3328988"/>
                        <a:ext cx="48133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695F065-CAB1-4F38-935C-EFD6F22306B9}"/>
              </a:ext>
            </a:extLst>
          </p:cNvPr>
          <p:cNvSpPr txBox="1"/>
          <p:nvPr/>
        </p:nvSpPr>
        <p:spPr>
          <a:xfrm>
            <a:off x="166294" y="963987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Intensive work</a:t>
            </a:r>
            <a:endParaRPr lang="ja-JP" altLang="en-US" sz="24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8BBF70E-E8CA-4B58-A10C-283AFF001186}"/>
              </a:ext>
            </a:extLst>
          </p:cNvPr>
          <p:cNvSpPr txBox="1"/>
          <p:nvPr/>
        </p:nvSpPr>
        <p:spPr>
          <a:xfrm>
            <a:off x="124982" y="2033533"/>
            <a:ext cx="29348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Extensive heat</a:t>
            </a:r>
            <a:endParaRPr lang="ja-JP" altLang="en-US" sz="2400" dirty="0"/>
          </a:p>
        </p:txBody>
      </p:sp>
      <p:graphicFrame>
        <p:nvGraphicFramePr>
          <p:cNvPr id="22" name="オブジェクト 21">
            <a:extLst>
              <a:ext uri="{FF2B5EF4-FFF2-40B4-BE49-F238E27FC236}">
                <a16:creationId xmlns:a16="http://schemas.microsoft.com/office/drawing/2014/main" id="{C7ED6F89-7D1B-4E58-A1F3-FD17CB1F780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13388" y="4760913"/>
          <a:ext cx="3022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022560" imgH="533160" progId="Equation.DSMT4">
                  <p:embed/>
                </p:oleObj>
              </mc:Choice>
              <mc:Fallback>
                <p:oleObj name="Equation" r:id="rId8" imgW="3022560" imgH="533160" progId="Equation.DSMT4">
                  <p:embed/>
                  <p:pic>
                    <p:nvPicPr>
                      <p:cNvPr id="22" name="オブジェクト 21">
                        <a:extLst>
                          <a:ext uri="{FF2B5EF4-FFF2-40B4-BE49-F238E27FC236}">
                            <a16:creationId xmlns:a16="http://schemas.microsoft.com/office/drawing/2014/main" id="{C7ED6F89-7D1B-4E58-A1F3-FD17CB1F780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3388" y="4760913"/>
                        <a:ext cx="30226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オブジェクト 22">
            <a:extLst>
              <a:ext uri="{FF2B5EF4-FFF2-40B4-BE49-F238E27FC236}">
                <a16:creationId xmlns:a16="http://schemas.microsoft.com/office/drawing/2014/main" id="{0FFDAACA-149B-45F8-9671-99171EE6283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10900" y="5518964"/>
          <a:ext cx="31369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36680" imgH="761760" progId="Equation.DSMT4">
                  <p:embed/>
                </p:oleObj>
              </mc:Choice>
              <mc:Fallback>
                <p:oleObj name="Equation" r:id="rId10" imgW="3136680" imgH="761760" progId="Equation.DSMT4">
                  <p:embed/>
                  <p:pic>
                    <p:nvPicPr>
                      <p:cNvPr id="23" name="オブジェクト 22">
                        <a:extLst>
                          <a:ext uri="{FF2B5EF4-FFF2-40B4-BE49-F238E27FC236}">
                            <a16:creationId xmlns:a16="http://schemas.microsoft.com/office/drawing/2014/main" id="{0FFDAACA-149B-45F8-9671-99171EE628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900" y="5518964"/>
                        <a:ext cx="31369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C210518E-96D9-4D39-855B-0E1055EBC6EC}"/>
              </a:ext>
            </a:extLst>
          </p:cNvPr>
          <p:cNvSpPr txBox="1"/>
          <p:nvPr/>
        </p:nvSpPr>
        <p:spPr>
          <a:xfrm>
            <a:off x="672506" y="4755284"/>
            <a:ext cx="51845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</a:rPr>
              <a:t>DL Minimum work principle: </a:t>
            </a:r>
            <a:endParaRPr lang="ja-JP" altLang="en-US" sz="2400" dirty="0">
              <a:solidFill>
                <a:srgbClr val="0066FF"/>
              </a:solidFill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B7F9240B-BBFC-4C87-B4C9-1673AD5F3055}"/>
              </a:ext>
            </a:extLst>
          </p:cNvPr>
          <p:cNvSpPr txBox="1"/>
          <p:nvPr/>
        </p:nvSpPr>
        <p:spPr>
          <a:xfrm>
            <a:off x="630969" y="5651073"/>
            <a:ext cx="54542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</a:rPr>
              <a:t>DL Entropy Maximum principle</a:t>
            </a:r>
            <a:r>
              <a:rPr lang="en-US" altLang="ja-JP" dirty="0">
                <a:solidFill>
                  <a:srgbClr val="FF0000"/>
                </a:solidFill>
              </a:rPr>
              <a:t>: 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5DE1933-2A74-427B-958F-6506C4447328}"/>
              </a:ext>
            </a:extLst>
          </p:cNvPr>
          <p:cNvSpPr txBox="1"/>
          <p:nvPr/>
        </p:nvSpPr>
        <p:spPr>
          <a:xfrm>
            <a:off x="7960605" y="1055597"/>
            <a:ext cx="1296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 err="1">
                <a:solidFill>
                  <a:srgbClr val="0C0597"/>
                </a:solidFill>
              </a:rPr>
              <a:t>Koyanagi</a:t>
            </a:r>
            <a:endParaRPr lang="en-US" altLang="ja-JP" sz="1800" dirty="0">
              <a:solidFill>
                <a:srgbClr val="0C0597"/>
              </a:solidFill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EE6FDC1D-45D8-4EC9-9070-6C34AE9CCCC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25239" y="130638"/>
            <a:ext cx="852467" cy="888820"/>
          </a:xfrm>
          <a:prstGeom prst="rect">
            <a:avLst/>
          </a:prstGeom>
        </p:spPr>
      </p:pic>
      <p:graphicFrame>
        <p:nvGraphicFramePr>
          <p:cNvPr id="27" name="オブジェクト 26">
            <a:extLst>
              <a:ext uri="{FF2B5EF4-FFF2-40B4-BE49-F238E27FC236}">
                <a16:creationId xmlns:a16="http://schemas.microsoft.com/office/drawing/2014/main" id="{96B8A57C-1BD8-4A48-88D2-CD86A8B7C57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98699" y="5626914"/>
          <a:ext cx="3594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593880" imgH="545760" progId="Equation.DSMT4">
                  <p:embed/>
                </p:oleObj>
              </mc:Choice>
              <mc:Fallback>
                <p:oleObj name="Equation" r:id="rId13" imgW="3593880" imgH="545760" progId="Equation.DSMT4">
                  <p:embed/>
                  <p:pic>
                    <p:nvPicPr>
                      <p:cNvPr id="27" name="オブジェクト 26">
                        <a:extLst>
                          <a:ext uri="{FF2B5EF4-FFF2-40B4-BE49-F238E27FC236}">
                            <a16:creationId xmlns:a16="http://schemas.microsoft.com/office/drawing/2014/main" id="{96B8A57C-1BD8-4A48-88D2-CD86A8B7C57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8699" y="5626914"/>
                        <a:ext cx="3594100" cy="546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オブジェクト 27">
            <a:extLst>
              <a:ext uri="{FF2B5EF4-FFF2-40B4-BE49-F238E27FC236}">
                <a16:creationId xmlns:a16="http://schemas.microsoft.com/office/drawing/2014/main" id="{CB0D50E7-35CA-4F4E-80F5-C4A3B98A11B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49713" y="3370263"/>
          <a:ext cx="21082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108160" imgH="825480" progId="Equation.DSMT4">
                  <p:embed/>
                </p:oleObj>
              </mc:Choice>
              <mc:Fallback>
                <p:oleObj name="Equation" r:id="rId15" imgW="2108160" imgH="825480" progId="Equation.DSMT4">
                  <p:embed/>
                  <p:pic>
                    <p:nvPicPr>
                      <p:cNvPr id="28" name="オブジェクト 27">
                        <a:extLst>
                          <a:ext uri="{FF2B5EF4-FFF2-40B4-BE49-F238E27FC236}">
                            <a16:creationId xmlns:a16="http://schemas.microsoft.com/office/drawing/2014/main" id="{CB0D50E7-35CA-4F4E-80F5-C4A3B98A11B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9713" y="3370263"/>
                        <a:ext cx="2108200" cy="8255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DF0B5C76-265F-4FE5-A4F3-82D911FBCB4B}"/>
              </a:ext>
            </a:extLst>
          </p:cNvPr>
          <p:cNvSpPr txBox="1"/>
          <p:nvPr/>
        </p:nvSpPr>
        <p:spPr>
          <a:xfrm>
            <a:off x="4835380" y="3983766"/>
            <a:ext cx="21558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Enthalpy</a:t>
            </a:r>
            <a:endParaRPr lang="en-US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396C97E9-331E-488C-A86E-BB39119E473E}"/>
              </a:ext>
            </a:extLst>
          </p:cNvPr>
          <p:cNvSpPr txBox="1"/>
          <p:nvPr/>
        </p:nvSpPr>
        <p:spPr>
          <a:xfrm>
            <a:off x="5549916" y="3352724"/>
            <a:ext cx="3348756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800" dirty="0"/>
              <a:t>Dimensionless enthalpy</a:t>
            </a:r>
            <a:endParaRPr lang="en-US" dirty="0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9ED08297-ABDF-440B-9DA7-F3A95CF24EAB}"/>
              </a:ext>
            </a:extLst>
          </p:cNvPr>
          <p:cNvSpPr txBox="1"/>
          <p:nvPr/>
        </p:nvSpPr>
        <p:spPr>
          <a:xfrm>
            <a:off x="6529434" y="6324357"/>
            <a:ext cx="2448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</a:rPr>
              <a:t>Boltzmann entropy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D8E6A493-AEF8-4E56-A3B6-23A946302909}"/>
              </a:ext>
            </a:extLst>
          </p:cNvPr>
          <p:cNvSpPr txBox="1"/>
          <p:nvPr/>
        </p:nvSpPr>
        <p:spPr>
          <a:xfrm>
            <a:off x="5724128" y="3762181"/>
            <a:ext cx="3348756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C00000"/>
                </a:solidFill>
              </a:rPr>
              <a:t>The 1st law of thermodynamics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5BB5F3E2-C696-43A3-ACB6-E2270763E319}"/>
              </a:ext>
            </a:extLst>
          </p:cNvPr>
          <p:cNvSpPr txBox="1"/>
          <p:nvPr/>
        </p:nvSpPr>
        <p:spPr>
          <a:xfrm>
            <a:off x="124982" y="4242446"/>
            <a:ext cx="4248472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66CC"/>
                </a:solidFill>
              </a:rPr>
              <a:t>The 2nd law of thermodynamics</a:t>
            </a:r>
            <a:endParaRPr lang="en-US" dirty="0">
              <a:solidFill>
                <a:srgbClr val="FF66CC"/>
              </a:solidFill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7BDBAAF2-D9AC-4134-BCBE-01BBB8CB7E47}"/>
              </a:ext>
            </a:extLst>
          </p:cNvPr>
          <p:cNvSpPr txBox="1"/>
          <p:nvPr/>
        </p:nvSpPr>
        <p:spPr>
          <a:xfrm>
            <a:off x="6901103" y="4234486"/>
            <a:ext cx="2448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C0597"/>
                </a:solidFill>
              </a:rPr>
              <a:t>Planck potential</a:t>
            </a:r>
            <a:endParaRPr lang="en-US" dirty="0">
              <a:solidFill>
                <a:srgbClr val="0C0597"/>
              </a:solidFill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EAE7D4B8-03BE-48E0-9F76-EC6C083B83A3}"/>
              </a:ext>
            </a:extLst>
          </p:cNvPr>
          <p:cNvSpPr txBox="1"/>
          <p:nvPr/>
        </p:nvSpPr>
        <p:spPr>
          <a:xfrm>
            <a:off x="4145725" y="120998"/>
            <a:ext cx="41909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de-DE" sz="1500" b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Koyanagi &amp; YT, </a:t>
            </a:r>
            <a:r>
              <a:rPr lang="de-DE" sz="1600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de-DE" sz="1600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7"/>
              </a:rPr>
              <a:t>JCP </a:t>
            </a:r>
            <a:r>
              <a:rPr lang="de-DE" sz="1600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7"/>
              </a:rPr>
              <a:t>160</a:t>
            </a:r>
            <a:r>
              <a:rPr lang="de-DE" sz="1600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7"/>
              </a:rPr>
              <a:t>, 234112 (2024)</a:t>
            </a:r>
            <a:endParaRPr lang="de-DE" sz="1500" b="0" i="0" dirty="0">
              <a:solidFill>
                <a:srgbClr val="1A1A1A"/>
              </a:solidFill>
              <a:effectLst/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31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 animBg="1"/>
      <p:bldP spid="21" grpId="0" animBg="1"/>
      <p:bldP spid="2" grpId="0" animBg="1"/>
      <p:bldP spid="24" grpId="0"/>
      <p:bldP spid="25" grpId="0"/>
      <p:bldP spid="29" grpId="0"/>
      <p:bldP spid="30" grpId="0" animBg="1"/>
      <p:bldP spid="32" grpId="0"/>
      <p:bldP spid="26" grpId="0" animBg="1"/>
      <p:bldP spid="31" grpId="0" animBg="1"/>
      <p:bldP spid="3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051A4AC9-AF21-4F6A-9393-8972BA74B0BC}"/>
              </a:ext>
            </a:extLst>
          </p:cNvPr>
          <p:cNvSpPr/>
          <p:nvPr/>
        </p:nvSpPr>
        <p:spPr>
          <a:xfrm>
            <a:off x="401336" y="1342921"/>
            <a:ext cx="60129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</a:rPr>
              <a:t>Time-dependent Legendre transformations</a:t>
            </a:r>
            <a:endParaRPr lang="ja-JP" altLang="en-US" sz="2400" dirty="0">
              <a:solidFill>
                <a:srgbClr val="0066FF"/>
              </a:solidFill>
            </a:endParaRPr>
          </a:p>
        </p:txBody>
      </p:sp>
      <p:graphicFrame>
        <p:nvGraphicFramePr>
          <p:cNvPr id="9" name="オブジェクト 8">
            <a:extLst>
              <a:ext uri="{FF2B5EF4-FFF2-40B4-BE49-F238E27FC236}">
                <a16:creationId xmlns:a16="http://schemas.microsoft.com/office/drawing/2014/main" id="{8FADB2FD-5F2D-4704-8FDE-3A7E09140C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8727300"/>
              </p:ext>
            </p:extLst>
          </p:nvPr>
        </p:nvGraphicFramePr>
        <p:xfrm>
          <a:off x="3242494" y="2650875"/>
          <a:ext cx="4622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622760" imgH="469800" progId="Equation.DSMT4">
                  <p:embed/>
                </p:oleObj>
              </mc:Choice>
              <mc:Fallback>
                <p:oleObj name="Equation" r:id="rId2" imgW="4622760" imgH="469800" progId="Equation.DSMT4">
                  <p:embed/>
                  <p:pic>
                    <p:nvPicPr>
                      <p:cNvPr id="9" name="オブジェクト 8">
                        <a:extLst>
                          <a:ext uri="{FF2B5EF4-FFF2-40B4-BE49-F238E27FC236}">
                            <a16:creationId xmlns:a16="http://schemas.microsoft.com/office/drawing/2014/main" id="{8FADB2FD-5F2D-4704-8FDE-3A7E09140C0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2494" y="2650875"/>
                        <a:ext cx="46228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>
            <a:extLst>
              <a:ext uri="{FF2B5EF4-FFF2-40B4-BE49-F238E27FC236}">
                <a16:creationId xmlns:a16="http://schemas.microsoft.com/office/drawing/2014/main" id="{0899E048-256D-4192-97AC-6CC5445BF8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7404768"/>
              </p:ext>
            </p:extLst>
          </p:nvPr>
        </p:nvGraphicFramePr>
        <p:xfrm>
          <a:off x="3242494" y="2002960"/>
          <a:ext cx="4356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56000" imgH="482400" progId="Equation.DSMT4">
                  <p:embed/>
                </p:oleObj>
              </mc:Choice>
              <mc:Fallback>
                <p:oleObj name="Equation" r:id="rId4" imgW="4356000" imgH="482400" progId="Equation.DSMT4">
                  <p:embed/>
                  <p:pic>
                    <p:nvPicPr>
                      <p:cNvPr id="10" name="オブジェクト 9">
                        <a:extLst>
                          <a:ext uri="{FF2B5EF4-FFF2-40B4-BE49-F238E27FC236}">
                            <a16:creationId xmlns:a16="http://schemas.microsoft.com/office/drawing/2014/main" id="{0899E048-256D-4192-97AC-6CC5445BF87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2494" y="2002960"/>
                        <a:ext cx="43561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102DFB7-09FE-4F0F-B00E-CBA8040F3A98}"/>
              </a:ext>
            </a:extLst>
          </p:cNvPr>
          <p:cNvSpPr txBox="1"/>
          <p:nvPr/>
        </p:nvSpPr>
        <p:spPr>
          <a:xfrm>
            <a:off x="253149" y="3460916"/>
            <a:ext cx="76358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 err="1"/>
              <a:t>Entropi</a:t>
            </a:r>
            <a:r>
              <a:rPr lang="en-US" altLang="ja-JP" sz="2400" dirty="0"/>
              <a:t> potential table now becomes  </a:t>
            </a:r>
            <a:r>
              <a:rPr lang="en-US" altLang="ja-JP" sz="2400" dirty="0">
                <a:solidFill>
                  <a:srgbClr val="0066FF"/>
                </a:solidFill>
              </a:rPr>
              <a:t>(state variables)</a:t>
            </a:r>
            <a:endParaRPr lang="ja-JP" altLang="en-US" sz="2400" dirty="0">
              <a:solidFill>
                <a:srgbClr val="0066FF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9481E30-CD3E-4F73-920E-6B7DAA528213}"/>
              </a:ext>
            </a:extLst>
          </p:cNvPr>
          <p:cNvSpPr txBox="1"/>
          <p:nvPr/>
        </p:nvSpPr>
        <p:spPr>
          <a:xfrm>
            <a:off x="803754" y="2690133"/>
            <a:ext cx="21360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0" i="0" dirty="0">
                <a:solidFill>
                  <a:srgbClr val="000000"/>
                </a:solidFill>
                <a:effectLst/>
              </a:rPr>
              <a:t>Boltzmann</a:t>
            </a:r>
            <a:r>
              <a:rPr lang="en-US" altLang="ja-JP" sz="1800" dirty="0">
                <a:solidFill>
                  <a:srgbClr val="00B050"/>
                </a:solidFill>
              </a:rPr>
              <a:t> entropy</a:t>
            </a:r>
            <a:endParaRPr lang="ja-JP" altLang="en-US" dirty="0">
              <a:solidFill>
                <a:srgbClr val="00B050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6797B87-F5EE-42DE-AB0C-91866D64161D}"/>
              </a:ext>
            </a:extLst>
          </p:cNvPr>
          <p:cNvSpPr txBox="1"/>
          <p:nvPr/>
        </p:nvSpPr>
        <p:spPr>
          <a:xfrm>
            <a:off x="848544" y="205959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Planck </a:t>
            </a:r>
            <a:r>
              <a:rPr lang="en-US" altLang="ja-JP" sz="1800" dirty="0"/>
              <a:t>&amp;</a:t>
            </a:r>
            <a:r>
              <a:rPr lang="en-US" altLang="ja-JP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ja-JP" sz="1800" dirty="0">
                <a:solidFill>
                  <a:schemeClr val="accent6">
                    <a:lumMod val="75000"/>
                  </a:schemeClr>
                </a:solidFill>
              </a:rPr>
              <a:t>Massieu </a:t>
            </a:r>
            <a:endParaRPr lang="ja-JP" altLang="en-US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5098AAA-4693-4CCF-9A52-D60E247B3EA6}"/>
              </a:ext>
            </a:extLst>
          </p:cNvPr>
          <p:cNvSpPr txBox="1"/>
          <p:nvPr/>
        </p:nvSpPr>
        <p:spPr>
          <a:xfrm>
            <a:off x="4355976" y="238314"/>
            <a:ext cx="37960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de-DE" sz="1600" b="0" i="1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J. Chem. Phys.</a:t>
            </a:r>
            <a:r>
              <a:rPr lang="de-DE" sz="16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 </a:t>
            </a:r>
            <a:r>
              <a:rPr lang="de-DE" sz="1600" b="1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160</a:t>
            </a:r>
            <a:r>
              <a:rPr lang="de-DE" sz="16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, 234112 (2024)</a:t>
            </a:r>
          </a:p>
          <a:p>
            <a:pPr algn="l" fontAlgn="base"/>
            <a:r>
              <a:rPr lang="de-DE" sz="1600" b="0" i="0" u="none" strike="noStrike" dirty="0">
                <a:solidFill>
                  <a:srgbClr val="0066CC"/>
                </a:solidFill>
                <a:effectLst/>
                <a:latin typeface="Helvetica" panose="020B0604020202020204" pitchFamily="34" charset="0"/>
                <a:hlinkClick r:id="rId6"/>
              </a:rPr>
              <a:t>https://doi.org/10.1063/5.0205771</a:t>
            </a:r>
            <a:endParaRPr lang="de-DE" sz="1600" b="0" i="0" dirty="0">
              <a:solidFill>
                <a:srgbClr val="1A1A1A"/>
              </a:solidFill>
              <a:effectLst/>
              <a:latin typeface="Helvetica" panose="020B0604020202020204" pitchFamily="34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3DC08D4-1E80-431E-A75C-43D3A3872C64}"/>
              </a:ext>
            </a:extLst>
          </p:cNvPr>
          <p:cNvSpPr txBox="1"/>
          <p:nvPr/>
        </p:nvSpPr>
        <p:spPr>
          <a:xfrm>
            <a:off x="7615743" y="855537"/>
            <a:ext cx="12961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 err="1">
                <a:solidFill>
                  <a:srgbClr val="0C0597"/>
                </a:solidFill>
              </a:rPr>
              <a:t>Koyanagi</a:t>
            </a:r>
            <a:endParaRPr lang="en-US" altLang="ja-JP" sz="1400" dirty="0">
              <a:solidFill>
                <a:srgbClr val="0C0597"/>
              </a:solidFill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B4285F5A-BE48-4BD7-AA01-B96CCE31D2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84869" y="132602"/>
            <a:ext cx="726696" cy="757686"/>
          </a:xfrm>
          <a:prstGeom prst="rect">
            <a:avLst/>
          </a:prstGeom>
        </p:spPr>
      </p:pic>
      <p:pic>
        <p:nvPicPr>
          <p:cNvPr id="19" name="Picture 1">
            <a:extLst>
              <a:ext uri="{FF2B5EF4-FFF2-40B4-BE49-F238E27FC236}">
                <a16:creationId xmlns:a16="http://schemas.microsoft.com/office/drawing/2014/main" id="{BDEBB155-D06D-4799-888F-0C79DF6E23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471060" y="161623"/>
            <a:ext cx="629419" cy="742432"/>
          </a:xfrm>
          <a:prstGeom prst="rect">
            <a:avLst/>
          </a:prstGeom>
          <a:noFill/>
        </p:spPr>
      </p:pic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6ACF75FF-21D7-4985-A5F8-A0ADE09E0AA6}"/>
              </a:ext>
            </a:extLst>
          </p:cNvPr>
          <p:cNvSpPr txBox="1"/>
          <p:nvPr/>
        </p:nvSpPr>
        <p:spPr>
          <a:xfrm>
            <a:off x="226683" y="283615"/>
            <a:ext cx="49324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C00000"/>
                </a:solidFill>
              </a:rPr>
              <a:t>Entropic potentials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090E17D2-1B52-476A-B080-CE845E43721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3608" y="3998087"/>
            <a:ext cx="6192688" cy="2716972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7FD408E-E38F-44D8-AE2F-6329C5044FD4}"/>
              </a:ext>
            </a:extLst>
          </p:cNvPr>
          <p:cNvSpPr/>
          <p:nvPr/>
        </p:nvSpPr>
        <p:spPr>
          <a:xfrm>
            <a:off x="845553" y="5643510"/>
            <a:ext cx="6173791" cy="1032799"/>
          </a:xfrm>
          <a:prstGeom prst="rect">
            <a:avLst/>
          </a:prstGeom>
          <a:solidFill>
            <a:srgbClr val="FF7C8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927984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2628800" y="22790"/>
            <a:ext cx="10624258" cy="723164"/>
          </a:xfrm>
        </p:spPr>
        <p:txBody>
          <a:bodyPr>
            <a:noAutofit/>
          </a:bodyPr>
          <a:lstStyle/>
          <a:p>
            <a:r>
              <a:rPr kumimoji="1" lang="en-US" altLang="ja-JP" sz="3200" dirty="0">
                <a:solidFill>
                  <a:srgbClr val="0070C0"/>
                </a:solidFill>
              </a:rPr>
              <a:t>Thermodynamic Potentials</a:t>
            </a:r>
            <a:endParaRPr kumimoji="1" lang="ja-JP" altLang="en-US" sz="3200" dirty="0"/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5E270A80-384D-21DF-3F4A-5173001C6DD9}"/>
              </a:ext>
            </a:extLst>
          </p:cNvPr>
          <p:cNvSpPr/>
          <p:nvPr/>
        </p:nvSpPr>
        <p:spPr>
          <a:xfrm>
            <a:off x="179512" y="2404406"/>
            <a:ext cx="56637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These lead the Legendre transformation</a:t>
            </a:r>
            <a:endParaRPr lang="ja-JP" altLang="en-US" sz="2400" dirty="0"/>
          </a:p>
        </p:txBody>
      </p:sp>
      <p:graphicFrame>
        <p:nvGraphicFramePr>
          <p:cNvPr id="55" name="オブジェクト 54">
            <a:extLst>
              <a:ext uri="{FF2B5EF4-FFF2-40B4-BE49-F238E27FC236}">
                <a16:creationId xmlns:a16="http://schemas.microsoft.com/office/drawing/2014/main" id="{0086A7E2-0DB9-FCD6-6AA8-394581F16A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7779185"/>
              </p:ext>
            </p:extLst>
          </p:nvPr>
        </p:nvGraphicFramePr>
        <p:xfrm>
          <a:off x="2277876" y="2961414"/>
          <a:ext cx="3771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771720" imgH="419040" progId="Equation.DSMT4">
                  <p:embed/>
                </p:oleObj>
              </mc:Choice>
              <mc:Fallback>
                <p:oleObj name="Equation" r:id="rId3" imgW="3771720" imgH="419040" progId="Equation.DSMT4">
                  <p:embed/>
                  <p:pic>
                    <p:nvPicPr>
                      <p:cNvPr id="55" name="オブジェクト 54">
                        <a:extLst>
                          <a:ext uri="{FF2B5EF4-FFF2-40B4-BE49-F238E27FC236}">
                            <a16:creationId xmlns:a16="http://schemas.microsoft.com/office/drawing/2014/main" id="{0086A7E2-0DB9-FCD6-6AA8-394581F16AD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7876" y="2961414"/>
                        <a:ext cx="37719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5601B79C-D368-1A63-B94A-20FDA6DD40BE}"/>
              </a:ext>
            </a:extLst>
          </p:cNvPr>
          <p:cNvSpPr/>
          <p:nvPr/>
        </p:nvSpPr>
        <p:spPr>
          <a:xfrm>
            <a:off x="251520" y="4066193"/>
            <a:ext cx="23144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/>
              <a:t>Thus we have</a:t>
            </a:r>
            <a:endParaRPr lang="ja-JP" altLang="en-US" sz="2400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88E9E13-963A-44A3-B9EE-39500EE6CE56}"/>
              </a:ext>
            </a:extLst>
          </p:cNvPr>
          <p:cNvSpPr txBox="1"/>
          <p:nvPr/>
        </p:nvSpPr>
        <p:spPr>
          <a:xfrm>
            <a:off x="5796136" y="68223"/>
            <a:ext cx="620985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de-DE" b="0" i="1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J</a:t>
            </a:r>
            <a:r>
              <a:rPr lang="de-DE" sz="1600" b="0" i="1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. Chem. Phys.</a:t>
            </a:r>
            <a:r>
              <a:rPr lang="de-DE" sz="16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 </a:t>
            </a:r>
            <a:r>
              <a:rPr lang="de-DE" sz="1600" b="1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160</a:t>
            </a:r>
            <a:r>
              <a:rPr lang="de-DE" sz="16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, 234112 (2024)</a:t>
            </a:r>
          </a:p>
          <a:p>
            <a:pPr algn="l" fontAlgn="base"/>
            <a:r>
              <a:rPr lang="de-DE" sz="1600" b="0" i="0" u="none" strike="noStrike" dirty="0">
                <a:solidFill>
                  <a:srgbClr val="0066CC"/>
                </a:solidFill>
                <a:effectLst/>
                <a:latin typeface="Helvetica" panose="020B0604020202020204" pitchFamily="34" charset="0"/>
                <a:hlinkClick r:id="rId5"/>
              </a:rPr>
              <a:t>https://doi.org/10.1063/5.0205771</a:t>
            </a:r>
            <a:endParaRPr lang="de-DE" sz="1600" b="0" i="0" dirty="0">
              <a:solidFill>
                <a:srgbClr val="1A1A1A"/>
              </a:solidFill>
              <a:effectLst/>
              <a:latin typeface="Helvetica" panose="020B0604020202020204" pitchFamily="34" charset="0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ACE9FE52-E137-472B-BE13-4C5F0E4816B1}"/>
              </a:ext>
            </a:extLst>
          </p:cNvPr>
          <p:cNvSpPr txBox="1"/>
          <p:nvPr/>
        </p:nvSpPr>
        <p:spPr>
          <a:xfrm>
            <a:off x="6784956" y="4653136"/>
            <a:ext cx="73178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066FF"/>
                </a:solidFill>
              </a:rPr>
              <a:t>Potentials,</a:t>
            </a:r>
          </a:p>
          <a:p>
            <a:r>
              <a:rPr lang="en-US" altLang="ja-JP" dirty="0"/>
              <a:t>Intensive variables</a:t>
            </a:r>
          </a:p>
          <a:p>
            <a:r>
              <a:rPr lang="en-US" altLang="ja-JP" sz="1800" dirty="0">
                <a:solidFill>
                  <a:srgbClr val="FF0000"/>
                </a:solidFill>
              </a:rPr>
              <a:t>Extensive </a:t>
            </a:r>
            <a:r>
              <a:rPr lang="en-US" altLang="ja-JP" dirty="0">
                <a:solidFill>
                  <a:srgbClr val="FF0000"/>
                </a:solidFill>
              </a:rPr>
              <a:t>variables</a:t>
            </a:r>
            <a:endParaRPr lang="en-US" altLang="ja-JP" sz="1800" dirty="0">
              <a:solidFill>
                <a:srgbClr val="FF0000"/>
              </a:solidFill>
            </a:endParaRPr>
          </a:p>
          <a:p>
            <a:r>
              <a:rPr lang="en-US" altLang="ja-JP" sz="1800" dirty="0">
                <a:solidFill>
                  <a:srgbClr val="0066FF"/>
                </a:solidFill>
              </a:rPr>
              <a:t>(All state variables)</a:t>
            </a:r>
            <a:endParaRPr lang="en-US" dirty="0"/>
          </a:p>
        </p:txBody>
      </p:sp>
      <p:graphicFrame>
        <p:nvGraphicFramePr>
          <p:cNvPr id="19" name="オブジェクト 18">
            <a:extLst>
              <a:ext uri="{FF2B5EF4-FFF2-40B4-BE49-F238E27FC236}">
                <a16:creationId xmlns:a16="http://schemas.microsoft.com/office/drawing/2014/main" id="{FA35125D-2F1F-4380-9227-6C2AF362BA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0574497"/>
              </p:ext>
            </p:extLst>
          </p:nvPr>
        </p:nvGraphicFramePr>
        <p:xfrm>
          <a:off x="1090426" y="1379782"/>
          <a:ext cx="23749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374560" imgH="888840" progId="Equation.DSMT4">
                  <p:embed/>
                </p:oleObj>
              </mc:Choice>
              <mc:Fallback>
                <p:oleObj name="Equation" r:id="rId6" imgW="2374560" imgH="888840" progId="Equation.DSMT4">
                  <p:embed/>
                  <p:pic>
                    <p:nvPicPr>
                      <p:cNvPr id="16" name="オブジェクト 15">
                        <a:extLst>
                          <a:ext uri="{FF2B5EF4-FFF2-40B4-BE49-F238E27FC236}">
                            <a16:creationId xmlns:a16="http://schemas.microsoft.com/office/drawing/2014/main" id="{E54C2FE1-65FC-4497-8151-D372D85314C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0426" y="1379782"/>
                        <a:ext cx="2374900" cy="889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オブジェクト 21">
            <a:extLst>
              <a:ext uri="{FF2B5EF4-FFF2-40B4-BE49-F238E27FC236}">
                <a16:creationId xmlns:a16="http://schemas.microsoft.com/office/drawing/2014/main" id="{58CA6FE4-6B33-4B94-AA05-5DE31B5A48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2189430"/>
              </p:ext>
            </p:extLst>
          </p:nvPr>
        </p:nvGraphicFramePr>
        <p:xfrm>
          <a:off x="4099153" y="1433390"/>
          <a:ext cx="23241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323800" imgH="888840" progId="Equation.DSMT4">
                  <p:embed/>
                </p:oleObj>
              </mc:Choice>
              <mc:Fallback>
                <p:oleObj name="Equation" r:id="rId8" imgW="2323800" imgH="888840" progId="Equation.DSMT4">
                  <p:embed/>
                  <p:pic>
                    <p:nvPicPr>
                      <p:cNvPr id="17" name="オブジェクト 16">
                        <a:extLst>
                          <a:ext uri="{FF2B5EF4-FFF2-40B4-BE49-F238E27FC236}">
                            <a16:creationId xmlns:a16="http://schemas.microsoft.com/office/drawing/2014/main" id="{7105AC21-B8B8-4A6B-80CD-635FC1420B4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9153" y="1433390"/>
                        <a:ext cx="2324100" cy="889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FEF1F8E3-D1EF-4B36-8BFA-7DABE37D537A}"/>
              </a:ext>
            </a:extLst>
          </p:cNvPr>
          <p:cNvSpPr/>
          <p:nvPr/>
        </p:nvSpPr>
        <p:spPr>
          <a:xfrm>
            <a:off x="251520" y="883076"/>
            <a:ext cx="40527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From the definition, we have</a:t>
            </a:r>
            <a:endParaRPr lang="ja-JP" altLang="en-US" sz="2400" dirty="0"/>
          </a:p>
        </p:txBody>
      </p:sp>
      <p:graphicFrame>
        <p:nvGraphicFramePr>
          <p:cNvPr id="13" name="オブジェクト 12">
            <a:extLst>
              <a:ext uri="{FF2B5EF4-FFF2-40B4-BE49-F238E27FC236}">
                <a16:creationId xmlns:a16="http://schemas.microsoft.com/office/drawing/2014/main" id="{98AAE72D-CCDE-485E-96DB-02AC19D412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15180"/>
              </p:ext>
            </p:extLst>
          </p:nvPr>
        </p:nvGraphicFramePr>
        <p:xfrm>
          <a:off x="1020964" y="4570580"/>
          <a:ext cx="5675312" cy="210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98920" imgH="2336760" progId="Equation.DSMT4">
                  <p:embed/>
                </p:oleObj>
              </mc:Choice>
              <mc:Fallback>
                <p:oleObj name="Equation" r:id="rId10" imgW="6298920" imgH="2336760" progId="Equation.DSMT4">
                  <p:embed/>
                  <p:pic>
                    <p:nvPicPr>
                      <p:cNvPr id="4" name="オブジェクト 3">
                        <a:extLst>
                          <a:ext uri="{FF2B5EF4-FFF2-40B4-BE49-F238E27FC236}">
                            <a16:creationId xmlns:a16="http://schemas.microsoft.com/office/drawing/2014/main" id="{D31835ED-CC8A-44A0-A512-5D16022D4DC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0964" y="4570580"/>
                        <a:ext cx="5675312" cy="2108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>
            <a:extLst>
              <a:ext uri="{FF2B5EF4-FFF2-40B4-BE49-F238E27FC236}">
                <a16:creationId xmlns:a16="http://schemas.microsoft.com/office/drawing/2014/main" id="{1B20F7CE-2ECE-4DDE-9B00-1F7511D6A9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877806"/>
              </p:ext>
            </p:extLst>
          </p:nvPr>
        </p:nvGraphicFramePr>
        <p:xfrm>
          <a:off x="2339752" y="3508306"/>
          <a:ext cx="3771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771720" imgH="419040" progId="Equation.DSMT4">
                  <p:embed/>
                </p:oleObj>
              </mc:Choice>
              <mc:Fallback>
                <p:oleObj name="Equation" r:id="rId12" imgW="3771720" imgH="419040" progId="Equation.DSMT4">
                  <p:embed/>
                  <p:pic>
                    <p:nvPicPr>
                      <p:cNvPr id="55" name="オブジェクト 54">
                        <a:extLst>
                          <a:ext uri="{FF2B5EF4-FFF2-40B4-BE49-F238E27FC236}">
                            <a16:creationId xmlns:a16="http://schemas.microsoft.com/office/drawing/2014/main" id="{0086A7E2-0DB9-FCD6-6AA8-394581F16AD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3508306"/>
                        <a:ext cx="37719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0BF28FBB-EC51-4A91-9A90-18D09B0B07F5}"/>
              </a:ext>
            </a:extLst>
          </p:cNvPr>
          <p:cNvSpPr/>
          <p:nvPr/>
        </p:nvSpPr>
        <p:spPr>
          <a:xfrm>
            <a:off x="1034094" y="5835638"/>
            <a:ext cx="5625068" cy="832769"/>
          </a:xfrm>
          <a:prstGeom prst="rect">
            <a:avLst/>
          </a:prstGeom>
          <a:solidFill>
            <a:srgbClr val="FFFF00">
              <a:alpha val="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81389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AC65143E-4E33-4326-9792-AF426AB9E7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2345049"/>
            <a:ext cx="3125877" cy="292494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53238732-8898-4616-BEAA-1FC751F31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08172" y="-30516"/>
            <a:ext cx="8229600" cy="1143000"/>
          </a:xfrm>
        </p:spPr>
        <p:txBody>
          <a:bodyPr/>
          <a:lstStyle/>
          <a:p>
            <a:r>
              <a:rPr lang="en-US" altLang="ja-JP" dirty="0"/>
              <a:t>Thermostatic Stirling engine</a:t>
            </a:r>
            <a:endParaRPr kumimoji="1" lang="ja-JP" altLang="en-US" dirty="0"/>
          </a:p>
        </p:txBody>
      </p:sp>
      <p:pic>
        <p:nvPicPr>
          <p:cNvPr id="16" name="Picture 12" descr="C:\Users\tanimura.THEOCHEM\Desktop\dipole.gif">
            <a:extLst>
              <a:ext uri="{FF2B5EF4-FFF2-40B4-BE49-F238E27FC236}">
                <a16:creationId xmlns:a16="http://schemas.microsoft.com/office/drawing/2014/main" id="{2B196117-ED6C-40D5-8B13-6A5D12B67F9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155">
            <a:off x="1283790" y="3674300"/>
            <a:ext cx="1278348" cy="483627"/>
          </a:xfrm>
          <a:prstGeom prst="rect">
            <a:avLst/>
          </a:prstGeom>
          <a:solidFill>
            <a:srgbClr val="0066FF"/>
          </a:solidFill>
          <a:ln>
            <a:noFill/>
          </a:ln>
        </p:spPr>
      </p:pic>
      <p:sp>
        <p:nvSpPr>
          <p:cNvPr id="17" name="矢印: 右 16">
            <a:extLst>
              <a:ext uri="{FF2B5EF4-FFF2-40B4-BE49-F238E27FC236}">
                <a16:creationId xmlns:a16="http://schemas.microsoft.com/office/drawing/2014/main" id="{240B186E-F092-4E0D-8F24-89E81FC28E39}"/>
              </a:ext>
            </a:extLst>
          </p:cNvPr>
          <p:cNvSpPr/>
          <p:nvPr/>
        </p:nvSpPr>
        <p:spPr>
          <a:xfrm rot="1870810">
            <a:off x="1149524" y="3486093"/>
            <a:ext cx="1530139" cy="849995"/>
          </a:xfrm>
          <a:prstGeom prst="rightArrow">
            <a:avLst/>
          </a:prstGeom>
          <a:solidFill>
            <a:srgbClr val="00B050">
              <a:alpha val="19000"/>
            </a:srgbClr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1" name="図 10" descr="グラフ, 折れ線グラフ&#10;&#10;自動的に生成された説明">
            <a:extLst>
              <a:ext uri="{FF2B5EF4-FFF2-40B4-BE49-F238E27FC236}">
                <a16:creationId xmlns:a16="http://schemas.microsoft.com/office/drawing/2014/main" id="{98BF4856-7B04-44A0-87CC-6850F74A79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243" y="1030209"/>
            <a:ext cx="3596274" cy="3900184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24CC098-E892-4FAF-8967-94BE2DAB457C}"/>
              </a:ext>
            </a:extLst>
          </p:cNvPr>
          <p:cNvSpPr txBox="1"/>
          <p:nvPr/>
        </p:nvSpPr>
        <p:spPr>
          <a:xfrm>
            <a:off x="4139158" y="5050258"/>
            <a:ext cx="23726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/>
              <a:t>(</a:t>
            </a:r>
            <a:r>
              <a:rPr lang="en-US" altLang="ja-JP" sz="2000" dirty="0" err="1"/>
              <a:t>i</a:t>
            </a:r>
            <a:r>
              <a:rPr lang="en-US" altLang="ja-JP" sz="2000" dirty="0"/>
              <a:t>) </a:t>
            </a:r>
            <a:r>
              <a:rPr lang="en-US" altLang="ja-JP" sz="2000" dirty="0">
                <a:solidFill>
                  <a:srgbClr val="FF0000"/>
                </a:solidFill>
              </a:rPr>
              <a:t>hot</a:t>
            </a:r>
            <a:r>
              <a:rPr lang="en-US" altLang="ja-JP" sz="2000" dirty="0"/>
              <a:t> isotherm</a:t>
            </a:r>
            <a:r>
              <a:rPr lang="en-US" altLang="ja-JP" sz="2400" dirty="0"/>
              <a:t> </a:t>
            </a:r>
            <a:endParaRPr lang="ja-JP" altLang="en-US" sz="2400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AABD905-73E0-4DDD-B328-FC17F412EE41}"/>
              </a:ext>
            </a:extLst>
          </p:cNvPr>
          <p:cNvSpPr txBox="1"/>
          <p:nvPr/>
        </p:nvSpPr>
        <p:spPr>
          <a:xfrm>
            <a:off x="4167576" y="5468234"/>
            <a:ext cx="3913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/>
              <a:t>(ii) isoelectric (</a:t>
            </a:r>
            <a:r>
              <a:rPr lang="en-US" altLang="ja-JP" sz="2000" dirty="0">
                <a:solidFill>
                  <a:srgbClr val="FF0000"/>
                </a:solidFill>
              </a:rPr>
              <a:t>hot</a:t>
            </a:r>
            <a:r>
              <a:rPr lang="en-US" altLang="ja-JP" sz="2000" dirty="0"/>
              <a:t> to </a:t>
            </a:r>
            <a:r>
              <a:rPr lang="en-US" altLang="ja-JP" sz="2000" dirty="0">
                <a:solidFill>
                  <a:srgbClr val="31F9E6"/>
                </a:solidFill>
              </a:rPr>
              <a:t>cold</a:t>
            </a:r>
            <a:r>
              <a:rPr lang="en-US" altLang="ja-JP" sz="2000" dirty="0"/>
              <a:t>)</a:t>
            </a:r>
            <a:endParaRPr lang="ja-JP" altLang="en-US" sz="2000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51427A88-6AFF-485E-AFCE-8E9BC405D457}"/>
              </a:ext>
            </a:extLst>
          </p:cNvPr>
          <p:cNvSpPr txBox="1"/>
          <p:nvPr/>
        </p:nvSpPr>
        <p:spPr>
          <a:xfrm>
            <a:off x="4169055" y="5846020"/>
            <a:ext cx="2627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/>
              <a:t>(iii) </a:t>
            </a:r>
            <a:r>
              <a:rPr lang="en-US" altLang="ja-JP" sz="2000" dirty="0">
                <a:solidFill>
                  <a:srgbClr val="31F9E6"/>
                </a:solidFill>
              </a:rPr>
              <a:t>cold</a:t>
            </a:r>
            <a:r>
              <a:rPr lang="en-US" altLang="ja-JP" sz="2000" dirty="0"/>
              <a:t> isotherm </a:t>
            </a:r>
            <a:endParaRPr lang="ja-JP" altLang="en-US" sz="2000" dirty="0"/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E19F8773-9085-402C-ADD6-A3ECEA65549F}"/>
              </a:ext>
            </a:extLst>
          </p:cNvPr>
          <p:cNvCxnSpPr/>
          <p:nvPr/>
        </p:nvCxnSpPr>
        <p:spPr>
          <a:xfrm>
            <a:off x="7401996" y="5301208"/>
            <a:ext cx="61943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39C68289-FF69-4AFD-AABE-E57F19215B67}"/>
              </a:ext>
            </a:extLst>
          </p:cNvPr>
          <p:cNvCxnSpPr/>
          <p:nvPr/>
        </p:nvCxnSpPr>
        <p:spPr>
          <a:xfrm>
            <a:off x="7401996" y="5661248"/>
            <a:ext cx="619433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3B114895-F29B-4C5B-A1F5-A1902D592062}"/>
              </a:ext>
            </a:extLst>
          </p:cNvPr>
          <p:cNvCxnSpPr>
            <a:cxnSpLocks/>
          </p:cNvCxnSpPr>
          <p:nvPr/>
        </p:nvCxnSpPr>
        <p:spPr>
          <a:xfrm>
            <a:off x="7401996" y="6093296"/>
            <a:ext cx="619433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9A2F1A0A-C056-4FE9-82CF-07B7D67E1F01}"/>
              </a:ext>
            </a:extLst>
          </p:cNvPr>
          <p:cNvCxnSpPr/>
          <p:nvPr/>
        </p:nvCxnSpPr>
        <p:spPr>
          <a:xfrm>
            <a:off x="7401995" y="6481542"/>
            <a:ext cx="619433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5DCA7F68-1B29-4F32-8D06-94AAECF139BD}"/>
              </a:ext>
            </a:extLst>
          </p:cNvPr>
          <p:cNvSpPr txBox="1"/>
          <p:nvPr/>
        </p:nvSpPr>
        <p:spPr>
          <a:xfrm>
            <a:off x="4153370" y="6245885"/>
            <a:ext cx="4116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/>
              <a:t>(iv) isoelectric (</a:t>
            </a:r>
            <a:r>
              <a:rPr lang="en-US" altLang="ja-JP" sz="2000" dirty="0">
                <a:solidFill>
                  <a:srgbClr val="31F9E6"/>
                </a:solidFill>
              </a:rPr>
              <a:t>cold</a:t>
            </a:r>
            <a:r>
              <a:rPr lang="en-US" altLang="ja-JP" sz="2000" dirty="0"/>
              <a:t> to </a:t>
            </a:r>
            <a:r>
              <a:rPr lang="en-US" altLang="ja-JP" sz="2000" dirty="0">
                <a:solidFill>
                  <a:srgbClr val="FF0000"/>
                </a:solidFill>
              </a:rPr>
              <a:t>hot</a:t>
            </a:r>
            <a:r>
              <a:rPr lang="en-US" altLang="ja-JP" sz="2000" dirty="0"/>
              <a:t>)</a:t>
            </a:r>
            <a:endParaRPr lang="ja-JP" altLang="en-US" sz="2000" dirty="0"/>
          </a:p>
        </p:txBody>
      </p:sp>
      <p:sp>
        <p:nvSpPr>
          <p:cNvPr id="27" name="四角形: 角を丸くする 26">
            <a:extLst>
              <a:ext uri="{FF2B5EF4-FFF2-40B4-BE49-F238E27FC236}">
                <a16:creationId xmlns:a16="http://schemas.microsoft.com/office/drawing/2014/main" id="{2E3E6003-65DC-48F5-8188-D7797C0CC1D5}"/>
              </a:ext>
            </a:extLst>
          </p:cNvPr>
          <p:cNvSpPr/>
          <p:nvPr/>
        </p:nvSpPr>
        <p:spPr>
          <a:xfrm>
            <a:off x="4139158" y="5006687"/>
            <a:ext cx="4536504" cy="1723313"/>
          </a:xfrm>
          <a:prstGeom prst="roundRect">
            <a:avLst>
              <a:gd name="adj" fmla="val 5633"/>
            </a:avLst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350"/>
          </a:p>
        </p:txBody>
      </p:sp>
      <p:graphicFrame>
        <p:nvGraphicFramePr>
          <p:cNvPr id="20" name="オブジェクト 19">
            <a:extLst>
              <a:ext uri="{FF2B5EF4-FFF2-40B4-BE49-F238E27FC236}">
                <a16:creationId xmlns:a16="http://schemas.microsoft.com/office/drawing/2014/main" id="{E7AFEDEC-9C67-4044-B7E7-6BA80FDDC0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12060" y="1789826"/>
          <a:ext cx="838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38080" imgH="495000" progId="Equation.DSMT4">
                  <p:embed/>
                </p:oleObj>
              </mc:Choice>
              <mc:Fallback>
                <p:oleObj name="Equation" r:id="rId5" imgW="838080" imgH="495000" progId="Equation.DSMT4">
                  <p:embed/>
                  <p:pic>
                    <p:nvPicPr>
                      <p:cNvPr id="20" name="オブジェクト 19">
                        <a:extLst>
                          <a:ext uri="{FF2B5EF4-FFF2-40B4-BE49-F238E27FC236}">
                            <a16:creationId xmlns:a16="http://schemas.microsoft.com/office/drawing/2014/main" id="{E7AFEDEC-9C67-4044-B7E7-6BA80FDDC0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2060" y="1789826"/>
                        <a:ext cx="8382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グラフィックス 24">
            <a:extLst>
              <a:ext uri="{FF2B5EF4-FFF2-40B4-BE49-F238E27FC236}">
                <a16:creationId xmlns:a16="http://schemas.microsoft.com/office/drawing/2014/main" id="{08498E0C-1737-46A5-A6F0-3C94340DDB7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1026675">
            <a:off x="1973007" y="2363790"/>
            <a:ext cx="1134636" cy="1275487"/>
          </a:xfrm>
          <a:prstGeom prst="rect">
            <a:avLst/>
          </a:prstGeom>
        </p:spPr>
      </p:pic>
      <p:graphicFrame>
        <p:nvGraphicFramePr>
          <p:cNvPr id="28" name="オブジェクト 27">
            <a:extLst>
              <a:ext uri="{FF2B5EF4-FFF2-40B4-BE49-F238E27FC236}">
                <a16:creationId xmlns:a16="http://schemas.microsoft.com/office/drawing/2014/main" id="{2F556CAE-C614-4669-9400-73000052E4B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24145" y="3606010"/>
          <a:ext cx="838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38080" imgH="495000" progId="Equation.DSMT4">
                  <p:embed/>
                </p:oleObj>
              </mc:Choice>
              <mc:Fallback>
                <p:oleObj name="Equation" r:id="rId9" imgW="838080" imgH="495000" progId="Equation.DSMT4">
                  <p:embed/>
                  <p:pic>
                    <p:nvPicPr>
                      <p:cNvPr id="28" name="オブジェクト 27">
                        <a:extLst>
                          <a:ext uri="{FF2B5EF4-FFF2-40B4-BE49-F238E27FC236}">
                            <a16:creationId xmlns:a16="http://schemas.microsoft.com/office/drawing/2014/main" id="{2F556CAE-C614-4669-9400-73000052E4B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4145" y="3606010"/>
                        <a:ext cx="838200" cy="4953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図 8">
            <a:extLst>
              <a:ext uri="{FF2B5EF4-FFF2-40B4-BE49-F238E27FC236}">
                <a16:creationId xmlns:a16="http://schemas.microsoft.com/office/drawing/2014/main" id="{40DEF624-B881-45F9-841B-87F28672D48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28597" y="105804"/>
            <a:ext cx="1234745" cy="1033229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19C8A0A0-58E1-46C4-9418-648403EF8FF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20015" y="3297097"/>
            <a:ext cx="1106561" cy="619016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0EE3AFFD-A5B1-485F-8197-AD2631CC942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00212" y="4819347"/>
            <a:ext cx="1639224" cy="374679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5A9F3B8-7CC8-4849-8B00-81F37A5A4CFE}"/>
              </a:ext>
            </a:extLst>
          </p:cNvPr>
          <p:cNvSpPr/>
          <p:nvPr/>
        </p:nvSpPr>
        <p:spPr>
          <a:xfrm>
            <a:off x="1669309" y="4829397"/>
            <a:ext cx="1580619" cy="4008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図 35">
            <a:extLst>
              <a:ext uri="{FF2B5EF4-FFF2-40B4-BE49-F238E27FC236}">
                <a16:creationId xmlns:a16="http://schemas.microsoft.com/office/drawing/2014/main" id="{0D3727EB-31B3-4C8A-ACF0-8AFF8D06309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742381" y="4829397"/>
            <a:ext cx="1350232" cy="389880"/>
          </a:xfrm>
          <a:prstGeom prst="rect">
            <a:avLst/>
          </a:prstGeom>
          <a:solidFill>
            <a:schemeClr val="bg1"/>
          </a:solidFill>
        </p:spPr>
      </p:pic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2EF09F48-708E-49B6-945F-9DC3C84F1901}"/>
              </a:ext>
            </a:extLst>
          </p:cNvPr>
          <p:cNvCxnSpPr>
            <a:cxnSpLocks/>
          </p:cNvCxnSpPr>
          <p:nvPr/>
        </p:nvCxnSpPr>
        <p:spPr>
          <a:xfrm>
            <a:off x="5021133" y="4054139"/>
            <a:ext cx="648072" cy="0"/>
          </a:xfrm>
          <a:prstGeom prst="line">
            <a:avLst/>
          </a:prstGeom>
          <a:ln w="38100">
            <a:solidFill>
              <a:schemeClr val="bg1"/>
            </a:solidFill>
            <a:prstDash val="solid"/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44368DCC-E8A9-4517-B709-87F1C38706A6}"/>
              </a:ext>
            </a:extLst>
          </p:cNvPr>
          <p:cNvCxnSpPr>
            <a:cxnSpLocks/>
          </p:cNvCxnSpPr>
          <p:nvPr/>
        </p:nvCxnSpPr>
        <p:spPr>
          <a:xfrm>
            <a:off x="5083892" y="1604272"/>
            <a:ext cx="648072" cy="1152128"/>
          </a:xfrm>
          <a:prstGeom prst="line">
            <a:avLst/>
          </a:prstGeom>
          <a:ln w="41275">
            <a:solidFill>
              <a:schemeClr val="bg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3C695AF5-136A-40DA-B12C-C9C3F35587E1}"/>
              </a:ext>
            </a:extLst>
          </p:cNvPr>
          <p:cNvCxnSpPr>
            <a:cxnSpLocks/>
          </p:cNvCxnSpPr>
          <p:nvPr/>
        </p:nvCxnSpPr>
        <p:spPr>
          <a:xfrm flipV="1">
            <a:off x="5680713" y="3307557"/>
            <a:ext cx="660802" cy="779975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>
            <a:extLst>
              <a:ext uri="{FF2B5EF4-FFF2-40B4-BE49-F238E27FC236}">
                <a16:creationId xmlns:a16="http://schemas.microsoft.com/office/drawing/2014/main" id="{B71AD77D-067B-4CBA-8EC9-025F37ED0406}"/>
              </a:ext>
            </a:extLst>
          </p:cNvPr>
          <p:cNvCxnSpPr>
            <a:cxnSpLocks/>
          </p:cNvCxnSpPr>
          <p:nvPr/>
        </p:nvCxnSpPr>
        <p:spPr>
          <a:xfrm>
            <a:off x="5661618" y="2708920"/>
            <a:ext cx="673532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86131D96-433F-40C8-9258-6EEA6365D19A}"/>
              </a:ext>
            </a:extLst>
          </p:cNvPr>
          <p:cNvCxnSpPr>
            <a:cxnSpLocks/>
          </p:cNvCxnSpPr>
          <p:nvPr/>
        </p:nvCxnSpPr>
        <p:spPr>
          <a:xfrm>
            <a:off x="6335150" y="3297097"/>
            <a:ext cx="648072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A117F560-C40B-4DB8-83D8-79FEF97688EA}"/>
              </a:ext>
            </a:extLst>
          </p:cNvPr>
          <p:cNvCxnSpPr>
            <a:cxnSpLocks/>
          </p:cNvCxnSpPr>
          <p:nvPr/>
        </p:nvCxnSpPr>
        <p:spPr>
          <a:xfrm flipV="1">
            <a:off x="6372200" y="1572188"/>
            <a:ext cx="636793" cy="1116406"/>
          </a:xfrm>
          <a:prstGeom prst="line">
            <a:avLst/>
          </a:prstGeom>
          <a:ln w="50800">
            <a:solidFill>
              <a:schemeClr val="bg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1B27C44D-A37C-4627-BC16-FA083B01BEBB}"/>
              </a:ext>
            </a:extLst>
          </p:cNvPr>
          <p:cNvCxnSpPr>
            <a:cxnSpLocks/>
          </p:cNvCxnSpPr>
          <p:nvPr/>
        </p:nvCxnSpPr>
        <p:spPr>
          <a:xfrm>
            <a:off x="7008993" y="3299487"/>
            <a:ext cx="670808" cy="754652"/>
          </a:xfrm>
          <a:prstGeom prst="line">
            <a:avLst/>
          </a:prstGeom>
          <a:ln w="44450">
            <a:solidFill>
              <a:schemeClr val="bg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9A15BF7D-A0EC-4DF2-BBAB-13E039E78E6E}"/>
              </a:ext>
            </a:extLst>
          </p:cNvPr>
          <p:cNvCxnSpPr>
            <a:cxnSpLocks/>
          </p:cNvCxnSpPr>
          <p:nvPr/>
        </p:nvCxnSpPr>
        <p:spPr>
          <a:xfrm flipV="1">
            <a:off x="6983222" y="1556791"/>
            <a:ext cx="654791" cy="1724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図 4">
            <a:extLst>
              <a:ext uri="{FF2B5EF4-FFF2-40B4-BE49-F238E27FC236}">
                <a16:creationId xmlns:a16="http://schemas.microsoft.com/office/drawing/2014/main" id="{1BE1AD26-BA10-F80B-8117-06F3E7DEF8B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320" y="1287626"/>
            <a:ext cx="2907031" cy="3028670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A6945AD-9F2E-03E7-BCAF-A356BF2001C2}"/>
              </a:ext>
            </a:extLst>
          </p:cNvPr>
          <p:cNvSpPr txBox="1"/>
          <p:nvPr/>
        </p:nvSpPr>
        <p:spPr>
          <a:xfrm>
            <a:off x="7058240" y="3792605"/>
            <a:ext cx="2146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@ Glasgow 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FF56BDAD-1B91-82E3-9FDC-B4BA2128E5E3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565" y="1096151"/>
            <a:ext cx="2356712" cy="535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23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3" grpId="0"/>
      <p:bldP spid="18" grpId="0"/>
      <p:bldP spid="19" grpId="0"/>
      <p:bldP spid="26" grpId="0"/>
      <p:bldP spid="27" grpId="0" animBg="1"/>
      <p:bldP spid="3" grpId="0" animBg="1"/>
      <p:bldP spid="3" grpId="1" animBg="1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1DA8DFBF-E4EF-4062-9D0D-8DFCA5B494B7}"/>
              </a:ext>
            </a:extLst>
          </p:cNvPr>
          <p:cNvSpPr/>
          <p:nvPr/>
        </p:nvSpPr>
        <p:spPr>
          <a:xfrm>
            <a:off x="179505" y="4584264"/>
            <a:ext cx="8786189" cy="109802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98E429CD-0358-4920-9BE6-E06D0333D7B4}"/>
              </a:ext>
            </a:extLst>
          </p:cNvPr>
          <p:cNvSpPr/>
          <p:nvPr/>
        </p:nvSpPr>
        <p:spPr>
          <a:xfrm>
            <a:off x="435910" y="1315792"/>
            <a:ext cx="8279708" cy="184560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1" name="Rectangle 2"/>
          <p:cNvSpPr txBox="1">
            <a:spLocks noChangeArrowheads="1"/>
          </p:cNvSpPr>
          <p:nvPr/>
        </p:nvSpPr>
        <p:spPr>
          <a:xfrm>
            <a:off x="-36512" y="583088"/>
            <a:ext cx="8643938" cy="8509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2800" dirty="0">
                <a:solidFill>
                  <a:srgbClr val="0070C0"/>
                </a:solidFill>
                <a:latin typeface="Arial Rounded MT Bold" panose="020F0704030504030204" pitchFamily="34" charset="0"/>
                <a:cs typeface="Arial Unicode MS" pitchFamily="50" charset="-128"/>
              </a:rPr>
              <a:t>Thermodynamic</a:t>
            </a:r>
            <a:r>
              <a:rPr lang="en-US" altLang="ja-JP" sz="2800" dirty="0">
                <a:latin typeface="Arial Rounded MT Bold" panose="020F0704030504030204" pitchFamily="34" charset="0"/>
                <a:cs typeface="Arial Unicode MS" pitchFamily="50" charset="-128"/>
              </a:rPr>
              <a:t> LT </a:t>
            </a:r>
            <a:r>
              <a:rPr lang="en-US" altLang="ja-JP" sz="2800" dirty="0">
                <a:solidFill>
                  <a:srgbClr val="FF0000"/>
                </a:solidFill>
                <a:latin typeface="Arial Rounded MT Bold" panose="020F0704030504030204" pitchFamily="34" charset="0"/>
                <a:cs typeface="Arial Unicode MS" pitchFamily="50" charset="-128"/>
              </a:rPr>
              <a:t>quantum Fokker-Planck </a:t>
            </a:r>
            <a:r>
              <a:rPr lang="en-US" altLang="ja-JP" sz="2800" dirty="0" err="1">
                <a:solidFill>
                  <a:srgbClr val="FF0000"/>
                </a:solidFill>
                <a:latin typeface="Arial Rounded MT Bold" panose="020F0704030504030204" pitchFamily="34" charset="0"/>
                <a:cs typeface="Arial Unicode MS" pitchFamily="50" charset="-128"/>
              </a:rPr>
              <a:t>eqs</a:t>
            </a:r>
            <a:r>
              <a:rPr lang="en-US" altLang="ja-JP" sz="2800" dirty="0">
                <a:solidFill>
                  <a:srgbClr val="FF0000"/>
                </a:solidFill>
                <a:latin typeface="Arial Rounded MT Bold" panose="020F0704030504030204" pitchFamily="34" charset="0"/>
                <a:cs typeface="Arial Unicode MS" pitchFamily="50" charset="-128"/>
              </a:rPr>
              <a:t>.</a:t>
            </a:r>
            <a:endParaRPr lang="en-US" altLang="ja-JP" sz="2800" i="1" dirty="0">
              <a:solidFill>
                <a:srgbClr val="0066FF"/>
              </a:solidFill>
              <a:latin typeface="Arial Rounded MT Bold" panose="020F0704030504030204" pitchFamily="34" charset="0"/>
              <a:cs typeface="Arial Unicode MS" pitchFamily="50" charset="-128"/>
            </a:endParaRPr>
          </a:p>
        </p:txBody>
      </p:sp>
      <p:graphicFrame>
        <p:nvGraphicFramePr>
          <p:cNvPr id="17" name="Object 13">
            <a:extLst>
              <a:ext uri="{FF2B5EF4-FFF2-40B4-BE49-F238E27FC236}">
                <a16:creationId xmlns:a16="http://schemas.microsoft.com/office/drawing/2014/main" id="{E4B02467-C08A-4EE9-9ACC-C7D0349713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5503" y="4672397"/>
          <a:ext cx="8670925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813200" imgH="495000" progId="Equation.DSMT4">
                  <p:embed/>
                </p:oleObj>
              </mc:Choice>
              <mc:Fallback>
                <p:oleObj name="Equation" r:id="rId2" imgW="4813200" imgH="495000" progId="Equation.DSMT4">
                  <p:embed/>
                  <p:pic>
                    <p:nvPicPr>
                      <p:cNvPr id="17" name="Object 13">
                        <a:extLst>
                          <a:ext uri="{FF2B5EF4-FFF2-40B4-BE49-F238E27FC236}">
                            <a16:creationId xmlns:a16="http://schemas.microsoft.com/office/drawing/2014/main" id="{E4B02467-C08A-4EE9-9ACC-C7D0349713F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503" y="4672397"/>
                        <a:ext cx="8670925" cy="89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E51453E7-E125-44C2-B30F-478AA191E7B9}"/>
              </a:ext>
            </a:extLst>
          </p:cNvPr>
          <p:cNvSpPr txBox="1"/>
          <p:nvPr/>
        </p:nvSpPr>
        <p:spPr>
          <a:xfrm>
            <a:off x="328684" y="3715960"/>
            <a:ext cx="82037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8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Thermodynamic Kramers equation (</a:t>
            </a:r>
            <a:r>
              <a:rPr lang="en-US" altLang="ja-JP" sz="2800" b="1" dirty="0">
                <a:solidFill>
                  <a:srgbClr val="0066FF"/>
                </a:solidFill>
                <a:ea typeface="Arial Unicode MS" panose="020B0604020202020204" pitchFamily="50" charset="-128"/>
                <a:sym typeface="Wingdings" pitchFamily="2" charset="2"/>
              </a:rPr>
              <a:t>classical</a:t>
            </a:r>
            <a:r>
              <a:rPr lang="en-US" altLang="ja-JP" sz="28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)</a:t>
            </a:r>
            <a:endParaRPr lang="ja-JP" altLang="en-US" sz="2800" b="1" dirty="0">
              <a:solidFill>
                <a:schemeClr val="tx2">
                  <a:lumMod val="50000"/>
                </a:schemeClr>
              </a:solidFill>
              <a:ea typeface="Arial Unicode MS" panose="020B0604020202020204" pitchFamily="50" charset="-128"/>
            </a:endParaRPr>
          </a:p>
        </p:txBody>
      </p:sp>
      <p:graphicFrame>
        <p:nvGraphicFramePr>
          <p:cNvPr id="15" name="Object 13">
            <a:extLst>
              <a:ext uri="{FF2B5EF4-FFF2-40B4-BE49-F238E27FC236}">
                <a16:creationId xmlns:a16="http://schemas.microsoft.com/office/drawing/2014/main" id="{4AA33DC9-7B86-4679-87FF-E1168E805A0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3568" y="1367956"/>
          <a:ext cx="7556500" cy="166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556400" imgH="1663560" progId="Equation.DSMT4">
                  <p:embed/>
                </p:oleObj>
              </mc:Choice>
              <mc:Fallback>
                <p:oleObj name="Equation" r:id="rId4" imgW="7556400" imgH="1663560" progId="Equation.DSMT4">
                  <p:embed/>
                  <p:pic>
                    <p:nvPicPr>
                      <p:cNvPr id="15" name="Object 13">
                        <a:extLst>
                          <a:ext uri="{FF2B5EF4-FFF2-40B4-BE49-F238E27FC236}">
                            <a16:creationId xmlns:a16="http://schemas.microsoft.com/office/drawing/2014/main" id="{4AA33DC9-7B86-4679-87FF-E1168E805A0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1367956"/>
                        <a:ext cx="7556500" cy="166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BD82E72-9A36-4E36-B14D-4FC2F8FC2D50}"/>
              </a:ext>
            </a:extLst>
          </p:cNvPr>
          <p:cNvSpPr txBox="1"/>
          <p:nvPr/>
        </p:nvSpPr>
        <p:spPr>
          <a:xfrm>
            <a:off x="4913878" y="45618"/>
            <a:ext cx="48484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Koyanagi</a:t>
            </a:r>
            <a:r>
              <a:rPr lang="en-US" dirty="0"/>
              <a:t> &amp; YT JCP(software section)</a:t>
            </a:r>
          </a:p>
          <a:p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6"/>
              </a:rPr>
              <a:t>J. Chem. Phys. </a:t>
            </a:r>
            <a:r>
              <a:rPr lang="de-DE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6"/>
              </a:rPr>
              <a:t>161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6"/>
              </a:rPr>
              <a:t>, 112501 (2024)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65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1" grpId="0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Lib">
            <a:hlinkClick r:id="" action="ppaction://media"/>
            <a:extLst>
              <a:ext uri="{FF2B5EF4-FFF2-40B4-BE49-F238E27FC236}">
                <a16:creationId xmlns:a16="http://schemas.microsoft.com/office/drawing/2014/main" id="{F8DD01A7-AF63-49D3-9082-D1220E230E3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 rot="2674808">
            <a:off x="6790180" y="3038905"/>
            <a:ext cx="985087" cy="740039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5496247" y="1813550"/>
            <a:ext cx="2578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ja-JP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intermolecular modes</a:t>
            </a:r>
            <a:endParaRPr kumimoji="1" lang="ja-JP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214958" y="1799343"/>
            <a:ext cx="1717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00B05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mode-mode int. 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622670" y="1813550"/>
            <a:ext cx="2787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intramolecular modes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7158103" y="1399603"/>
            <a:ext cx="11929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b="1" dirty="0">
                <a:solidFill>
                  <a:srgbClr val="00B0F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S-B int.</a:t>
            </a:r>
            <a:endParaRPr lang="ja-JP" altLang="en-US" sz="2400" dirty="0">
              <a:solidFill>
                <a:srgbClr val="00B0F0"/>
              </a:solidFill>
            </a:endParaRPr>
          </a:p>
        </p:txBody>
      </p:sp>
      <p:pic>
        <p:nvPicPr>
          <p:cNvPr id="10" name="Bend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 rot="2400000">
            <a:off x="629791" y="3039689"/>
            <a:ext cx="705959" cy="530345"/>
          </a:xfrm>
          <a:prstGeom prst="rect">
            <a:avLst/>
          </a:prstGeom>
        </p:spPr>
      </p:pic>
      <p:pic>
        <p:nvPicPr>
          <p:cNvPr id="11" name="OH-S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361029" y="3076722"/>
            <a:ext cx="730058" cy="548452"/>
          </a:xfrm>
          <a:prstGeom prst="rect">
            <a:avLst/>
          </a:prstGeom>
        </p:spPr>
      </p:pic>
      <p:pic>
        <p:nvPicPr>
          <p:cNvPr id="14" name="OH-AS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181042" y="3134698"/>
            <a:ext cx="730058" cy="548452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96790" y="6058973"/>
            <a:ext cx="43909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System parameters &amp;           are obtained</a:t>
            </a:r>
          </a:p>
          <a:p>
            <a:r>
              <a:rPr lang="en-US" altLang="ja-JP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from machine learning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9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844882"/>
              </p:ext>
            </p:extLst>
          </p:nvPr>
        </p:nvGraphicFramePr>
        <p:xfrm>
          <a:off x="693736" y="2158642"/>
          <a:ext cx="775652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1226600" imgH="1143000" progId="Equation.DSMT4">
                  <p:embed/>
                </p:oleObj>
              </mc:Choice>
              <mc:Fallback>
                <p:oleObj name="Equation" r:id="rId17" imgW="11226600" imgH="1143000" progId="Equation.DSMT4">
                  <p:embed/>
                  <p:pic>
                    <p:nvPicPr>
                      <p:cNvPr id="19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736" y="2158642"/>
                        <a:ext cx="775652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H2O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86369" y="4046679"/>
            <a:ext cx="2432079" cy="1824059"/>
          </a:xfrm>
          <a:prstGeom prst="rect">
            <a:avLst/>
          </a:prstGeom>
        </p:spPr>
      </p:pic>
      <p:sp>
        <p:nvSpPr>
          <p:cNvPr id="12" name="正方形/長方形 11"/>
          <p:cNvSpPr/>
          <p:nvPr/>
        </p:nvSpPr>
        <p:spPr>
          <a:xfrm>
            <a:off x="476236" y="751233"/>
            <a:ext cx="5014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S. Ueno and YT. JCTC </a:t>
            </a:r>
            <a:r>
              <a:rPr lang="en-US" altLang="ja-JP" b="1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16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, 2099 (2020).</a:t>
            </a:r>
            <a:endParaRPr lang="ja-JP" altLang="en-US" dirty="0">
              <a:latin typeface="Arial Black" panose="020B0A04020102020204" pitchFamily="34" charset="0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102903" y="264986"/>
            <a:ext cx="647544" cy="770236"/>
          </a:xfrm>
          <a:prstGeom prst="rect">
            <a:avLst/>
          </a:prstGeom>
        </p:spPr>
      </p:pic>
      <p:sp>
        <p:nvSpPr>
          <p:cNvPr id="26" name="タイトル 1"/>
          <p:cNvSpPr txBox="1">
            <a:spLocks/>
          </p:cNvSpPr>
          <p:nvPr/>
        </p:nvSpPr>
        <p:spPr>
          <a:xfrm>
            <a:off x="119321" y="16926"/>
            <a:ext cx="9000057" cy="1143000"/>
          </a:xfrm>
          <a:prstGeom prst="rect">
            <a:avLst/>
          </a:prstGeom>
        </p:spPr>
        <p:txBody>
          <a:bodyPr rtlCol="0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Brownian model </a:t>
            </a:r>
          </a:p>
        </p:txBody>
      </p:sp>
      <p:graphicFrame>
        <p:nvGraphicFramePr>
          <p:cNvPr id="29" name="Object 3">
            <a:extLst>
              <a:ext uri="{FF2B5EF4-FFF2-40B4-BE49-F238E27FC236}">
                <a16:creationId xmlns:a16="http://schemas.microsoft.com/office/drawing/2014/main" id="{9252AB23-8CF8-4FFC-BB7F-EEB1788C35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1949680"/>
              </p:ext>
            </p:extLst>
          </p:nvPr>
        </p:nvGraphicFramePr>
        <p:xfrm>
          <a:off x="5408613" y="3940175"/>
          <a:ext cx="32131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3213000" imgH="787320" progId="Equation.DSMT4">
                  <p:embed/>
                </p:oleObj>
              </mc:Choice>
              <mc:Fallback>
                <p:oleObj name="Equation" r:id="rId21" imgW="3213000" imgH="787320" progId="Equation.DSMT4">
                  <p:embed/>
                  <p:pic>
                    <p:nvPicPr>
                      <p:cNvPr id="29" name="Object 3">
                        <a:extLst>
                          <a:ext uri="{FF2B5EF4-FFF2-40B4-BE49-F238E27FC236}">
                            <a16:creationId xmlns:a16="http://schemas.microsoft.com/office/drawing/2014/main" id="{9252AB23-8CF8-4FFC-BB7F-EEB1788C353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08613" y="3940175"/>
                        <a:ext cx="32131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3">
            <a:extLst>
              <a:ext uri="{FF2B5EF4-FFF2-40B4-BE49-F238E27FC236}">
                <a16:creationId xmlns:a16="http://schemas.microsoft.com/office/drawing/2014/main" id="{E899470B-AAE4-49F6-AD72-F9D2C4139B0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11760" y="6084495"/>
          <a:ext cx="635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634680" imgH="330120" progId="Equation.DSMT4">
                  <p:embed/>
                </p:oleObj>
              </mc:Choice>
              <mc:Fallback>
                <p:oleObj name="Equation" r:id="rId23" imgW="634680" imgH="330120" progId="Equation.DSMT4">
                  <p:embed/>
                  <p:pic>
                    <p:nvPicPr>
                      <p:cNvPr id="30" name="Object 3">
                        <a:extLst>
                          <a:ext uri="{FF2B5EF4-FFF2-40B4-BE49-F238E27FC236}">
                            <a16:creationId xmlns:a16="http://schemas.microsoft.com/office/drawing/2014/main" id="{E899470B-AAE4-49F6-AD72-F9D2C4139B0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6084495"/>
                        <a:ext cx="6350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T-Bend">
            <a:hlinkClick r:id="" action="ppaction://media"/>
            <a:extLst>
              <a:ext uri="{FF2B5EF4-FFF2-40B4-BE49-F238E27FC236}">
                <a16:creationId xmlns:a16="http://schemas.microsoft.com/office/drawing/2014/main" id="{E25C3421-70EF-4454-93EE-4C1291D069BB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5598701" y="3088660"/>
            <a:ext cx="1032967" cy="776008"/>
          </a:xfrm>
          <a:prstGeom prst="rect">
            <a:avLst/>
          </a:prstGeom>
        </p:spPr>
      </p:pic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05FA493B-08EA-4B8B-937D-172453F83AB4}"/>
              </a:ext>
            </a:extLst>
          </p:cNvPr>
          <p:cNvSpPr txBox="1"/>
          <p:nvPr/>
        </p:nvSpPr>
        <p:spPr>
          <a:xfrm>
            <a:off x="1649607" y="1308592"/>
            <a:ext cx="47586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b="1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The main system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F755F09D-E83C-4264-80FA-21E66A3780D5}"/>
              </a:ext>
            </a:extLst>
          </p:cNvPr>
          <p:cNvSpPr txBox="1"/>
          <p:nvPr/>
        </p:nvSpPr>
        <p:spPr>
          <a:xfrm>
            <a:off x="5409509" y="1371002"/>
            <a:ext cx="17175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2400" b="1" dirty="0">
                <a:solidFill>
                  <a:srgbClr val="FF00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Heat baths</a:t>
            </a:r>
          </a:p>
        </p:txBody>
      </p:sp>
      <p:sp>
        <p:nvSpPr>
          <p:cNvPr id="40" name="Line 9">
            <a:extLst>
              <a:ext uri="{FF2B5EF4-FFF2-40B4-BE49-F238E27FC236}">
                <a16:creationId xmlns:a16="http://schemas.microsoft.com/office/drawing/2014/main" id="{C77ED039-C8F4-4A3E-87FD-457161C8920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27029" y="2916174"/>
            <a:ext cx="1272505" cy="19073"/>
          </a:xfrm>
          <a:prstGeom prst="line">
            <a:avLst/>
          </a:prstGeom>
          <a:noFill/>
          <a:ln w="25400">
            <a:solidFill>
              <a:srgbClr val="00B0F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41" name="Line 12">
            <a:extLst>
              <a:ext uri="{FF2B5EF4-FFF2-40B4-BE49-F238E27FC236}">
                <a16:creationId xmlns:a16="http://schemas.microsoft.com/office/drawing/2014/main" id="{087792E3-7A7A-4EBF-BA4D-C4279B81D22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31182" y="2935248"/>
            <a:ext cx="1728192" cy="1928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ja-JP" altLang="en-US"/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E7EC37D8-EE0C-0777-970A-54222F8B8BA9}"/>
              </a:ext>
            </a:extLst>
          </p:cNvPr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120" y="3737180"/>
            <a:ext cx="569723" cy="36653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8AC6293F-E6F0-5E73-F176-BDA08708C68F}"/>
              </a:ext>
            </a:extLst>
          </p:cNvPr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052" y="3021147"/>
            <a:ext cx="662403" cy="41275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9CFD2638-0875-B8D0-599E-A37778DEE330}"/>
              </a:ext>
            </a:extLst>
          </p:cNvPr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471" y="3064482"/>
            <a:ext cx="618305" cy="397793"/>
          </a:xfrm>
          <a:prstGeom prst="rect">
            <a:avLst/>
          </a:prstGeom>
          <a:solidFill>
            <a:schemeClr val="bg1"/>
          </a:solidFill>
        </p:spPr>
      </p:pic>
      <p:graphicFrame>
        <p:nvGraphicFramePr>
          <p:cNvPr id="34" name="Object 3">
            <a:extLst>
              <a:ext uri="{FF2B5EF4-FFF2-40B4-BE49-F238E27FC236}">
                <a16:creationId xmlns:a16="http://schemas.microsoft.com/office/drawing/2014/main" id="{E371F7A0-3427-418A-ADC6-5E655FBCBC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0253743"/>
              </p:ext>
            </p:extLst>
          </p:nvPr>
        </p:nvGraphicFramePr>
        <p:xfrm>
          <a:off x="5724128" y="4904575"/>
          <a:ext cx="32258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3225600" imgH="787320" progId="Equation.DSMT4">
                  <p:embed/>
                </p:oleObj>
              </mc:Choice>
              <mc:Fallback>
                <p:oleObj name="Equation" r:id="rId29" imgW="3225600" imgH="787320" progId="Equation.DSMT4">
                  <p:embed/>
                  <p:pic>
                    <p:nvPicPr>
                      <p:cNvPr id="29" name="Object 3">
                        <a:extLst>
                          <a:ext uri="{FF2B5EF4-FFF2-40B4-BE49-F238E27FC236}">
                            <a16:creationId xmlns:a16="http://schemas.microsoft.com/office/drawing/2014/main" id="{9252AB23-8CF8-4FFC-BB7F-EEB1788C353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128" y="4904575"/>
                        <a:ext cx="32258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">
            <a:extLst>
              <a:ext uri="{FF2B5EF4-FFF2-40B4-BE49-F238E27FC236}">
                <a16:creationId xmlns:a16="http://schemas.microsoft.com/office/drawing/2014/main" id="{0912744D-BE87-427E-91DC-282F68D42B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3230695"/>
              </p:ext>
            </p:extLst>
          </p:nvPr>
        </p:nvGraphicFramePr>
        <p:xfrm>
          <a:off x="4932477" y="5699190"/>
          <a:ext cx="33655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3365280" imgH="787320" progId="Equation.DSMT4">
                  <p:embed/>
                </p:oleObj>
              </mc:Choice>
              <mc:Fallback>
                <p:oleObj name="Equation" r:id="rId31" imgW="3365280" imgH="787320" progId="Equation.DSMT4">
                  <p:embed/>
                  <p:pic>
                    <p:nvPicPr>
                      <p:cNvPr id="29" name="Object 3">
                        <a:extLst>
                          <a:ext uri="{FF2B5EF4-FFF2-40B4-BE49-F238E27FC236}">
                            <a16:creationId xmlns:a16="http://schemas.microsoft.com/office/drawing/2014/main" id="{9252AB23-8CF8-4FFC-BB7F-EEB1788C353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477" y="5699190"/>
                        <a:ext cx="33655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直線矢印コネクタ 26">
            <a:extLst>
              <a:ext uri="{FF2B5EF4-FFF2-40B4-BE49-F238E27FC236}">
                <a16:creationId xmlns:a16="http://schemas.microsoft.com/office/drawing/2014/main" id="{37EEBEE3-6767-4517-9EDC-11F241E67EFE}"/>
              </a:ext>
            </a:extLst>
          </p:cNvPr>
          <p:cNvCxnSpPr>
            <a:cxnSpLocks/>
          </p:cNvCxnSpPr>
          <p:nvPr/>
        </p:nvCxnSpPr>
        <p:spPr>
          <a:xfrm flipH="1" flipV="1">
            <a:off x="4783815" y="3535251"/>
            <a:ext cx="627280" cy="586614"/>
          </a:xfrm>
          <a:prstGeom prst="straightConnector1">
            <a:avLst/>
          </a:prstGeom>
          <a:ln w="2222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79EC4F02-D021-4DB4-A9A5-C4006A8FF15D}"/>
              </a:ext>
            </a:extLst>
          </p:cNvPr>
          <p:cNvCxnSpPr>
            <a:cxnSpLocks/>
          </p:cNvCxnSpPr>
          <p:nvPr/>
        </p:nvCxnSpPr>
        <p:spPr>
          <a:xfrm flipH="1" flipV="1">
            <a:off x="3903197" y="3391787"/>
            <a:ext cx="1711172" cy="1668570"/>
          </a:xfrm>
          <a:prstGeom prst="straightConnector1">
            <a:avLst/>
          </a:prstGeom>
          <a:ln w="222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矢印コネクタ 43">
            <a:extLst>
              <a:ext uri="{FF2B5EF4-FFF2-40B4-BE49-F238E27FC236}">
                <a16:creationId xmlns:a16="http://schemas.microsoft.com/office/drawing/2014/main" id="{C879702C-9779-49D3-8350-88A8998C372D}"/>
              </a:ext>
            </a:extLst>
          </p:cNvPr>
          <p:cNvCxnSpPr>
            <a:cxnSpLocks/>
          </p:cNvCxnSpPr>
          <p:nvPr/>
        </p:nvCxnSpPr>
        <p:spPr>
          <a:xfrm flipH="1" flipV="1">
            <a:off x="4118824" y="4136624"/>
            <a:ext cx="906350" cy="1655134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線矢印コネクタ 2">
            <a:extLst>
              <a:ext uri="{FF2B5EF4-FFF2-40B4-BE49-F238E27FC236}">
                <a16:creationId xmlns:a16="http://schemas.microsoft.com/office/drawing/2014/main" id="{E90F9363-59DC-4FFF-80E1-5568AC5A9775}"/>
              </a:ext>
            </a:extLst>
          </p:cNvPr>
          <p:cNvCxnSpPr>
            <a:cxnSpLocks/>
          </p:cNvCxnSpPr>
          <p:nvPr/>
        </p:nvCxnSpPr>
        <p:spPr>
          <a:xfrm>
            <a:off x="3668523" y="3415610"/>
            <a:ext cx="239686" cy="366941"/>
          </a:xfrm>
          <a:prstGeom prst="straightConnector1">
            <a:avLst/>
          </a:prstGeom>
          <a:ln w="412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>
            <a:extLst>
              <a:ext uri="{FF2B5EF4-FFF2-40B4-BE49-F238E27FC236}">
                <a16:creationId xmlns:a16="http://schemas.microsoft.com/office/drawing/2014/main" id="{29FA16F0-D2B4-4854-8C69-F708A8F47122}"/>
              </a:ext>
            </a:extLst>
          </p:cNvPr>
          <p:cNvCxnSpPr>
            <a:cxnSpLocks/>
          </p:cNvCxnSpPr>
          <p:nvPr/>
        </p:nvCxnSpPr>
        <p:spPr>
          <a:xfrm flipV="1">
            <a:off x="3799381" y="3234969"/>
            <a:ext cx="437712" cy="1"/>
          </a:xfrm>
          <a:prstGeom prst="straightConnector1">
            <a:avLst/>
          </a:prstGeom>
          <a:ln w="412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線矢印コネクタ 55">
            <a:extLst>
              <a:ext uri="{FF2B5EF4-FFF2-40B4-BE49-F238E27FC236}">
                <a16:creationId xmlns:a16="http://schemas.microsoft.com/office/drawing/2014/main" id="{86A0A842-AEC0-49CF-BA5B-11073D9B9AE9}"/>
              </a:ext>
            </a:extLst>
          </p:cNvPr>
          <p:cNvCxnSpPr>
            <a:cxnSpLocks/>
          </p:cNvCxnSpPr>
          <p:nvPr/>
        </p:nvCxnSpPr>
        <p:spPr>
          <a:xfrm flipH="1">
            <a:off x="4172052" y="3380684"/>
            <a:ext cx="252885" cy="402115"/>
          </a:xfrm>
          <a:prstGeom prst="straightConnector1">
            <a:avLst/>
          </a:prstGeom>
          <a:ln w="41275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角丸四角形 34">
            <a:extLst>
              <a:ext uri="{FF2B5EF4-FFF2-40B4-BE49-F238E27FC236}">
                <a16:creationId xmlns:a16="http://schemas.microsoft.com/office/drawing/2014/main" id="{D48F7401-5B34-42C0-A3C4-ACE23F3F26FA}"/>
              </a:ext>
            </a:extLst>
          </p:cNvPr>
          <p:cNvSpPr/>
          <p:nvPr/>
        </p:nvSpPr>
        <p:spPr>
          <a:xfrm>
            <a:off x="3779025" y="3658873"/>
            <a:ext cx="621351" cy="432659"/>
          </a:xfrm>
          <a:prstGeom prst="roundRect">
            <a:avLst>
              <a:gd name="adj" fmla="val 24107"/>
            </a:avLst>
          </a:prstGeom>
          <a:noFill/>
          <a:ln w="444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角丸四角形 34">
            <a:extLst>
              <a:ext uri="{FF2B5EF4-FFF2-40B4-BE49-F238E27FC236}">
                <a16:creationId xmlns:a16="http://schemas.microsoft.com/office/drawing/2014/main" id="{7C1C4D5E-C031-433D-927A-2AF26E3DFFF6}"/>
              </a:ext>
            </a:extLst>
          </p:cNvPr>
          <p:cNvSpPr/>
          <p:nvPr/>
        </p:nvSpPr>
        <p:spPr>
          <a:xfrm>
            <a:off x="3294616" y="2972001"/>
            <a:ext cx="528655" cy="492989"/>
          </a:xfrm>
          <a:prstGeom prst="roundRect">
            <a:avLst>
              <a:gd name="adj" fmla="val 25980"/>
            </a:avLst>
          </a:prstGeom>
          <a:noFill/>
          <a:ln w="444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角丸四角形 34">
            <a:extLst>
              <a:ext uri="{FF2B5EF4-FFF2-40B4-BE49-F238E27FC236}">
                <a16:creationId xmlns:a16="http://schemas.microsoft.com/office/drawing/2014/main" id="{DD68CED5-FA73-48E5-9A6A-3D30EE00811A}"/>
              </a:ext>
            </a:extLst>
          </p:cNvPr>
          <p:cNvSpPr/>
          <p:nvPr/>
        </p:nvSpPr>
        <p:spPr>
          <a:xfrm>
            <a:off x="4239643" y="2973553"/>
            <a:ext cx="575785" cy="492989"/>
          </a:xfrm>
          <a:prstGeom prst="roundRect">
            <a:avLst>
              <a:gd name="adj" fmla="val 24107"/>
            </a:avLst>
          </a:prstGeom>
          <a:noFill/>
          <a:ln w="444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783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3087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0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00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00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2402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213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6" repeatCount="indefinite" fill="remove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video>
              <p:cMediaNode vol="80000">
                <p:cTn id="97" repeatCount="indefinite" fill="remove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>
              <p:cMediaNode vol="80000">
                <p:cTn id="98" repeatCount="indefinite" fill="remove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>
                <p:cTn id="99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video>
              <p:cMediaNode vol="80000">
                <p:cTn id="100" repeatCount="indefinite" fill="remove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  <p:video>
              <p:cMediaNode vol="80000">
                <p:cTn id="101" repeatCount="indefinite" fill="remove" display="0">
                  <p:stCondLst>
                    <p:cond delay="indefinite"/>
                  </p:stCondLst>
                </p:cTn>
                <p:tgtEl>
                  <p:spTgt spid="35"/>
                </p:tgtEl>
              </p:cMediaNode>
            </p:video>
          </p:childTnLst>
        </p:cTn>
      </p:par>
    </p:tnLst>
    <p:bldLst>
      <p:bldP spid="47" grpId="0" animBg="1"/>
      <p:bldP spid="46" grpId="0" animBg="1"/>
      <p:bldP spid="4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7D29447-4656-40F2-A64B-409B11265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327" y="1204319"/>
            <a:ext cx="4092052" cy="4976097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70C3EE9-9C73-45E4-850F-9CFF4BC032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9200" y="1270712"/>
            <a:ext cx="3754783" cy="4976097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6D3889B-19B3-49D3-BFF3-F8F5D552E425}"/>
              </a:ext>
            </a:extLst>
          </p:cNvPr>
          <p:cNvSpPr txBox="1"/>
          <p:nvPr/>
        </p:nvSpPr>
        <p:spPr>
          <a:xfrm>
            <a:off x="1529980" y="967605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0066FF"/>
                </a:solidFill>
                <a:ea typeface="Arial Unicode MS" panose="020B0604020202020204" pitchFamily="50" charset="-128"/>
                <a:sym typeface="Wingdings" pitchFamily="2" charset="2"/>
              </a:rPr>
              <a:t>classical</a:t>
            </a:r>
            <a:endParaRPr 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C68B477-A906-45F3-9F25-0951E1A2FBF3}"/>
              </a:ext>
            </a:extLst>
          </p:cNvPr>
          <p:cNvSpPr txBox="1"/>
          <p:nvPr/>
        </p:nvSpPr>
        <p:spPr>
          <a:xfrm>
            <a:off x="5852255" y="1035959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0066FF"/>
                </a:solidFill>
                <a:ea typeface="Arial Unicode MS" panose="020B0604020202020204" pitchFamily="50" charset="-128"/>
                <a:sym typeface="Wingdings" pitchFamily="2" charset="2"/>
              </a:rPr>
              <a:t>classical</a:t>
            </a:r>
            <a:endParaRPr 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33EBCCD-2989-43AA-AA92-28E94A6BE894}"/>
              </a:ext>
            </a:extLst>
          </p:cNvPr>
          <p:cNvSpPr txBox="1"/>
          <p:nvPr/>
        </p:nvSpPr>
        <p:spPr>
          <a:xfrm>
            <a:off x="2950510" y="956880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FF0000"/>
                </a:solidFill>
                <a:ea typeface="Arial Unicode MS" panose="020B0604020202020204" pitchFamily="50" charset="-128"/>
                <a:sym typeface="Wingdings" pitchFamily="2" charset="2"/>
              </a:rPr>
              <a:t>quantum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EC59923-FC9A-4523-9A32-41757B1AC8A7}"/>
              </a:ext>
            </a:extLst>
          </p:cNvPr>
          <p:cNvSpPr txBox="1"/>
          <p:nvPr/>
        </p:nvSpPr>
        <p:spPr>
          <a:xfrm>
            <a:off x="7338099" y="1009798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FF0000"/>
                </a:solidFill>
                <a:ea typeface="Arial Unicode MS" panose="020B0604020202020204" pitchFamily="50" charset="-128"/>
                <a:sym typeface="Wingdings" pitchFamily="2" charset="2"/>
              </a:rPr>
              <a:t>quantum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886B3F0-AF0F-4157-9496-0B936A47E3B9}"/>
              </a:ext>
            </a:extLst>
          </p:cNvPr>
          <p:cNvSpPr txBox="1"/>
          <p:nvPr/>
        </p:nvSpPr>
        <p:spPr>
          <a:xfrm>
            <a:off x="11331" y="1340768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(a) weak</a:t>
            </a:r>
            <a:endParaRPr 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E712DD7-480C-4C16-8847-7CACBDEBF28F}"/>
              </a:ext>
            </a:extLst>
          </p:cNvPr>
          <p:cNvSpPr txBox="1"/>
          <p:nvPr/>
        </p:nvSpPr>
        <p:spPr>
          <a:xfrm>
            <a:off x="11331" y="2710082"/>
            <a:ext cx="19429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(b) inter.</a:t>
            </a:r>
            <a:endParaRPr lang="en-US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2CDEC24-6F74-41D9-B406-5B191D2009F0}"/>
              </a:ext>
            </a:extLst>
          </p:cNvPr>
          <p:cNvSpPr txBox="1"/>
          <p:nvPr/>
        </p:nvSpPr>
        <p:spPr>
          <a:xfrm>
            <a:off x="36739" y="4281604"/>
            <a:ext cx="19429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(c) strong</a:t>
            </a:r>
            <a:endParaRPr lang="en-US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C2C1E98-4291-477F-B43D-26F91C3E48B1}"/>
              </a:ext>
            </a:extLst>
          </p:cNvPr>
          <p:cNvSpPr txBox="1"/>
          <p:nvPr/>
        </p:nvSpPr>
        <p:spPr>
          <a:xfrm>
            <a:off x="134584" y="923977"/>
            <a:ext cx="15788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SB int.</a:t>
            </a:r>
            <a:endParaRPr lang="en-US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013ED4DB-703F-48C4-BAF2-E267A0134A91}"/>
              </a:ext>
            </a:extLst>
          </p:cNvPr>
          <p:cNvSpPr txBox="1"/>
          <p:nvPr/>
        </p:nvSpPr>
        <p:spPr>
          <a:xfrm>
            <a:off x="4421909" y="1385432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(a) weak</a:t>
            </a:r>
            <a:endParaRPr 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2E71EDE9-6C7B-495C-A44D-79DF06646B7D}"/>
              </a:ext>
            </a:extLst>
          </p:cNvPr>
          <p:cNvSpPr txBox="1"/>
          <p:nvPr/>
        </p:nvSpPr>
        <p:spPr>
          <a:xfrm>
            <a:off x="4421909" y="2824802"/>
            <a:ext cx="19429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(b) inter.</a:t>
            </a:r>
            <a:endParaRPr lang="en-US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E3E3D190-6B94-4211-AC19-96F964ECDB47}"/>
              </a:ext>
            </a:extLst>
          </p:cNvPr>
          <p:cNvSpPr txBox="1"/>
          <p:nvPr/>
        </p:nvSpPr>
        <p:spPr>
          <a:xfrm>
            <a:off x="4380979" y="4281604"/>
            <a:ext cx="19429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(c) strong</a:t>
            </a:r>
            <a:endParaRPr lang="en-US" dirty="0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9ADDB03A-D344-48B4-B4D8-EFD20B50CB6D}"/>
              </a:ext>
            </a:extLst>
          </p:cNvPr>
          <p:cNvSpPr txBox="1"/>
          <p:nvPr/>
        </p:nvSpPr>
        <p:spPr>
          <a:xfrm>
            <a:off x="516353" y="50871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32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Quasi-static cases</a:t>
            </a:r>
            <a:endParaRPr lang="en-US" sz="3200" dirty="0"/>
          </a:p>
        </p:txBody>
      </p:sp>
      <p:graphicFrame>
        <p:nvGraphicFramePr>
          <p:cNvPr id="23" name="オブジェクト 22">
            <a:extLst>
              <a:ext uri="{FF2B5EF4-FFF2-40B4-BE49-F238E27FC236}">
                <a16:creationId xmlns:a16="http://schemas.microsoft.com/office/drawing/2014/main" id="{EE1F3A75-1B63-4775-B826-A39D5144C1B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067600" y="6301761"/>
          <a:ext cx="1079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79280" imgH="482400" progId="Equation.DSMT4">
                  <p:embed/>
                </p:oleObj>
              </mc:Choice>
              <mc:Fallback>
                <p:oleObj name="Equation" r:id="rId4" imgW="1079280" imgH="482400" progId="Equation.DSMT4">
                  <p:embed/>
                  <p:pic>
                    <p:nvPicPr>
                      <p:cNvPr id="23" name="オブジェクト 22">
                        <a:extLst>
                          <a:ext uri="{FF2B5EF4-FFF2-40B4-BE49-F238E27FC236}">
                            <a16:creationId xmlns:a16="http://schemas.microsoft.com/office/drawing/2014/main" id="{EE1F3A75-1B63-4775-B826-A39D5144C1B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67600" y="6301761"/>
                        <a:ext cx="1079500" cy="482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1B1E4A78-BA55-4AA7-9B68-4282C74B211F}"/>
              </a:ext>
            </a:extLst>
          </p:cNvPr>
          <p:cNvSpPr txBox="1"/>
          <p:nvPr/>
        </p:nvSpPr>
        <p:spPr>
          <a:xfrm>
            <a:off x="6047083" y="6419994"/>
            <a:ext cx="792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Area:</a:t>
            </a:r>
            <a:endParaRPr 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C584BEA-1BA6-4AEC-BB7F-719C38839B4F}"/>
              </a:ext>
            </a:extLst>
          </p:cNvPr>
          <p:cNvSpPr txBox="1"/>
          <p:nvPr/>
        </p:nvSpPr>
        <p:spPr>
          <a:xfrm>
            <a:off x="1294458" y="6437797"/>
            <a:ext cx="792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Area:</a:t>
            </a:r>
            <a:endParaRPr lang="en-US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D6678F81-D1E3-4FE4-A7CE-E838A576B987}"/>
              </a:ext>
            </a:extLst>
          </p:cNvPr>
          <p:cNvSpPr txBox="1"/>
          <p:nvPr/>
        </p:nvSpPr>
        <p:spPr>
          <a:xfrm>
            <a:off x="2005644" y="6429176"/>
            <a:ext cx="2213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C00000"/>
                </a:solidFill>
                <a:ea typeface="Arial Unicode MS" panose="020B0604020202020204" pitchFamily="50" charset="-128"/>
                <a:sym typeface="Wingdings" pitchFamily="2" charset="2"/>
              </a:rPr>
              <a:t>Effective work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27" name="四角形: 角を丸くする 26">
            <a:extLst>
              <a:ext uri="{FF2B5EF4-FFF2-40B4-BE49-F238E27FC236}">
                <a16:creationId xmlns:a16="http://schemas.microsoft.com/office/drawing/2014/main" id="{B4564FEC-CFAD-4E43-AB5E-6E9E7D7DC53F}"/>
              </a:ext>
            </a:extLst>
          </p:cNvPr>
          <p:cNvSpPr/>
          <p:nvPr/>
        </p:nvSpPr>
        <p:spPr>
          <a:xfrm>
            <a:off x="1416465" y="1338659"/>
            <a:ext cx="1470344" cy="427349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7B814B07-0B4A-411A-A2EE-5EC37519805C}"/>
              </a:ext>
            </a:extLst>
          </p:cNvPr>
          <p:cNvSpPr/>
          <p:nvPr/>
        </p:nvSpPr>
        <p:spPr>
          <a:xfrm>
            <a:off x="5902712" y="1396204"/>
            <a:ext cx="1508678" cy="430565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883521E1-3403-4B67-9AC0-FBAF7D37E2FA}"/>
              </a:ext>
            </a:extLst>
          </p:cNvPr>
          <p:cNvSpPr txBox="1"/>
          <p:nvPr/>
        </p:nvSpPr>
        <p:spPr>
          <a:xfrm>
            <a:off x="22129" y="5612151"/>
            <a:ext cx="146604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0B050"/>
                </a:solidFill>
                <a:ea typeface="Arial Unicode MS" panose="020B0604020202020204" pitchFamily="50" charset="-128"/>
                <a:sym typeface="Wingdings" pitchFamily="2" charset="2"/>
              </a:rPr>
              <a:t>Cl. results do not depend on SB coupling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B8497123-64EA-4A0F-8327-9537E92772FB}"/>
              </a:ext>
            </a:extLst>
          </p:cNvPr>
          <p:cNvSpPr txBox="1"/>
          <p:nvPr/>
        </p:nvSpPr>
        <p:spPr>
          <a:xfrm>
            <a:off x="4402101" y="5709158"/>
            <a:ext cx="164498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 err="1">
                <a:solidFill>
                  <a:srgbClr val="0066FF"/>
                </a:solidFill>
                <a:ea typeface="Arial Unicode MS" panose="020B0604020202020204" pitchFamily="50" charset="-128"/>
                <a:sym typeface="Wingdings" pitchFamily="2" charset="2"/>
              </a:rPr>
              <a:t>qm</a:t>
            </a:r>
            <a:r>
              <a:rPr lang="en-US" altLang="ja-JP" sz="1400" dirty="0">
                <a:solidFill>
                  <a:srgbClr val="0066FF"/>
                </a:solidFill>
                <a:ea typeface="Arial Unicode MS" panose="020B0604020202020204" pitchFamily="50" charset="-128"/>
                <a:sym typeface="Wingdings" pitchFamily="2" charset="2"/>
              </a:rPr>
              <a:t>. results are smaller than cl. ones, due to the SB entangle </a:t>
            </a:r>
            <a:r>
              <a:rPr lang="en-US" altLang="ja-JP" sz="1400" dirty="0" err="1">
                <a:solidFill>
                  <a:srgbClr val="0066FF"/>
                </a:solidFill>
                <a:ea typeface="Arial Unicode MS" panose="020B0604020202020204" pitchFamily="50" charset="-128"/>
                <a:sym typeface="Wingdings" pitchFamily="2" charset="2"/>
              </a:rPr>
              <a:t>ment</a:t>
            </a:r>
            <a:r>
              <a:rPr lang="en-US" altLang="ja-JP" sz="1400" dirty="0">
                <a:solidFill>
                  <a:srgbClr val="0066FF"/>
                </a:solidFill>
                <a:ea typeface="Arial Unicode MS" panose="020B0604020202020204" pitchFamily="50" charset="-128"/>
                <a:sym typeface="Wingdings" pitchFamily="2" charset="2"/>
              </a:rPr>
              <a:t> </a:t>
            </a:r>
          </a:p>
        </p:txBody>
      </p:sp>
      <p:sp>
        <p:nvSpPr>
          <p:cNvPr id="32" name="四角形: 角を丸くする 31">
            <a:extLst>
              <a:ext uri="{FF2B5EF4-FFF2-40B4-BE49-F238E27FC236}">
                <a16:creationId xmlns:a16="http://schemas.microsoft.com/office/drawing/2014/main" id="{014A2F25-F5E1-4DF1-9DB7-9E8AC27C8986}"/>
              </a:ext>
            </a:extLst>
          </p:cNvPr>
          <p:cNvSpPr/>
          <p:nvPr/>
        </p:nvSpPr>
        <p:spPr>
          <a:xfrm>
            <a:off x="2935114" y="1340768"/>
            <a:ext cx="1562313" cy="4305652"/>
          </a:xfrm>
          <a:prstGeom prst="round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四角形: 角を丸くする 32">
            <a:extLst>
              <a:ext uri="{FF2B5EF4-FFF2-40B4-BE49-F238E27FC236}">
                <a16:creationId xmlns:a16="http://schemas.microsoft.com/office/drawing/2014/main" id="{9539D2DD-0F5F-4135-84C2-350C393E50BE}"/>
              </a:ext>
            </a:extLst>
          </p:cNvPr>
          <p:cNvSpPr/>
          <p:nvPr/>
        </p:nvSpPr>
        <p:spPr>
          <a:xfrm>
            <a:off x="7452320" y="1394680"/>
            <a:ext cx="1466043" cy="4305652"/>
          </a:xfrm>
          <a:prstGeom prst="round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27171253-0D76-4E13-94A0-36C341C9DC3A}"/>
              </a:ext>
            </a:extLst>
          </p:cNvPr>
          <p:cNvSpPr txBox="1"/>
          <p:nvPr/>
        </p:nvSpPr>
        <p:spPr>
          <a:xfrm>
            <a:off x="1993598" y="640466"/>
            <a:ext cx="2213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1" dirty="0">
                <a:solidFill>
                  <a:srgbClr val="0C0597"/>
                </a:solidFill>
                <a:ea typeface="Arial Unicode MS" panose="020B0604020202020204" pitchFamily="50" charset="-128"/>
                <a:sym typeface="Wingdings" pitchFamily="2" charset="2"/>
              </a:rPr>
              <a:t>E-P</a:t>
            </a:r>
            <a:r>
              <a:rPr lang="en-US" b="1" dirty="0">
                <a:solidFill>
                  <a:srgbClr val="0C0597"/>
                </a:solidFill>
                <a:ea typeface="Arial Unicode MS" panose="020B0604020202020204" pitchFamily="50" charset="-128"/>
                <a:sym typeface="Wingdings" pitchFamily="2" charset="2"/>
              </a:rPr>
              <a:t> diagram</a:t>
            </a:r>
            <a:endParaRPr lang="en-US" dirty="0">
              <a:solidFill>
                <a:srgbClr val="0C0597"/>
              </a:solidFill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8D4835F6-592A-4D73-8D2F-3476D7357DB4}"/>
              </a:ext>
            </a:extLst>
          </p:cNvPr>
          <p:cNvSpPr txBox="1"/>
          <p:nvPr/>
        </p:nvSpPr>
        <p:spPr>
          <a:xfrm>
            <a:off x="6471430" y="682843"/>
            <a:ext cx="2213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1" dirty="0">
                <a:solidFill>
                  <a:srgbClr val="FF0000"/>
                </a:solidFill>
                <a:ea typeface="Arial Unicode MS" panose="020B0604020202020204" pitchFamily="50" charset="-128"/>
                <a:sym typeface="Wingdings" pitchFamily="2" charset="2"/>
              </a:rPr>
              <a:t>T-S</a:t>
            </a:r>
            <a:r>
              <a:rPr lang="en-US" b="1" dirty="0">
                <a:solidFill>
                  <a:srgbClr val="FF0000"/>
                </a:solidFill>
                <a:ea typeface="Arial Unicode MS" panose="020B0604020202020204" pitchFamily="50" charset="-128"/>
                <a:sym typeface="Wingdings" pitchFamily="2" charset="2"/>
              </a:rPr>
              <a:t> diagram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7CD36196-471D-41E0-B0F9-7FC4AFE5732E}"/>
              </a:ext>
            </a:extLst>
          </p:cNvPr>
          <p:cNvSpPr txBox="1"/>
          <p:nvPr/>
        </p:nvSpPr>
        <p:spPr>
          <a:xfrm>
            <a:off x="4913878" y="45618"/>
            <a:ext cx="48484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Koyanagi</a:t>
            </a:r>
            <a:r>
              <a:rPr lang="en-US" dirty="0"/>
              <a:t> &amp; YT JCP(software section)</a:t>
            </a:r>
          </a:p>
          <a:p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6"/>
              </a:rPr>
              <a:t>J. Chem. Phys. </a:t>
            </a:r>
            <a:r>
              <a:rPr lang="de-DE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6"/>
              </a:rPr>
              <a:t>161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6"/>
              </a:rPr>
              <a:t>, 112501 (2024)</a:t>
            </a:r>
            <a:endParaRPr lang="en-US" dirty="0"/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698863A4-E745-4928-BE8C-0DBEC743A4BD}"/>
              </a:ext>
            </a:extLst>
          </p:cNvPr>
          <p:cNvSpPr txBox="1"/>
          <p:nvPr/>
        </p:nvSpPr>
        <p:spPr>
          <a:xfrm>
            <a:off x="2883801" y="2447598"/>
            <a:ext cx="4388025" cy="2308324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3600" dirty="0">
                <a:solidFill>
                  <a:srgbClr val="0066FF"/>
                </a:solidFill>
              </a:rPr>
              <a:t>Potentials,</a:t>
            </a:r>
          </a:p>
          <a:p>
            <a:r>
              <a:rPr lang="en-US" altLang="ja-JP" sz="3600" dirty="0"/>
              <a:t>Intensive variables</a:t>
            </a:r>
          </a:p>
          <a:p>
            <a:r>
              <a:rPr lang="en-US" altLang="ja-JP" sz="3600" dirty="0">
                <a:solidFill>
                  <a:srgbClr val="FF0000"/>
                </a:solidFill>
              </a:rPr>
              <a:t>Extensive variables</a:t>
            </a:r>
          </a:p>
          <a:p>
            <a:r>
              <a:rPr lang="en-US" altLang="ja-JP" sz="3600" dirty="0">
                <a:solidFill>
                  <a:srgbClr val="0066FF"/>
                </a:solidFill>
              </a:rPr>
              <a:t>(All state variables)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54588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  <p:bldP spid="31" grpId="0"/>
      <p:bldP spid="32" grpId="0" animBg="1"/>
      <p:bldP spid="33" grpId="0" animBg="1"/>
      <p:bldP spid="3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4E89CE-654D-88DE-A602-36044772D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4">
            <a:extLst>
              <a:ext uri="{FF2B5EF4-FFF2-40B4-BE49-F238E27FC236}">
                <a16:creationId xmlns:a16="http://schemas.microsoft.com/office/drawing/2014/main" id="{C728A401-4676-2ADB-B16C-A0B65588C647}"/>
              </a:ext>
            </a:extLst>
          </p:cNvPr>
          <p:cNvSpPr txBox="1">
            <a:spLocks noChangeArrowheads="1"/>
          </p:cNvSpPr>
          <p:nvPr/>
        </p:nvSpPr>
        <p:spPr>
          <a:xfrm>
            <a:off x="436474" y="39349"/>
            <a:ext cx="8153578" cy="723358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ja-JP" sz="5700" b="1" dirty="0">
                <a:solidFill>
                  <a:srgbClr val="0C0597"/>
                </a:solidFill>
                <a:ea typeface="Arial Unicode MS" panose="020B0604020202020204" pitchFamily="50" charset="-128"/>
              </a:rPr>
              <a:t>The DL thermodynamic Laws</a:t>
            </a:r>
          </a:p>
        </p:txBody>
      </p:sp>
      <p:sp>
        <p:nvSpPr>
          <p:cNvPr id="39" name="四角形: 角を丸くする 38">
            <a:extLst>
              <a:ext uri="{FF2B5EF4-FFF2-40B4-BE49-F238E27FC236}">
                <a16:creationId xmlns:a16="http://schemas.microsoft.com/office/drawing/2014/main" id="{5EAE1162-36FE-7ADA-F094-025F568D1739}"/>
              </a:ext>
            </a:extLst>
          </p:cNvPr>
          <p:cNvSpPr/>
          <p:nvPr/>
        </p:nvSpPr>
        <p:spPr>
          <a:xfrm>
            <a:off x="162069" y="3952069"/>
            <a:ext cx="8874426" cy="149598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四角形: 角を丸くする 37">
            <a:extLst>
              <a:ext uri="{FF2B5EF4-FFF2-40B4-BE49-F238E27FC236}">
                <a16:creationId xmlns:a16="http://schemas.microsoft.com/office/drawing/2014/main" id="{CC59FC48-CB51-3D93-F7C1-A4498D3FCC84}"/>
              </a:ext>
            </a:extLst>
          </p:cNvPr>
          <p:cNvSpPr/>
          <p:nvPr/>
        </p:nvSpPr>
        <p:spPr>
          <a:xfrm>
            <a:off x="126064" y="5557395"/>
            <a:ext cx="8946435" cy="96190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51C66167-DF60-26C5-80DC-B6ABD96359D7}"/>
              </a:ext>
            </a:extLst>
          </p:cNvPr>
          <p:cNvSpPr/>
          <p:nvPr/>
        </p:nvSpPr>
        <p:spPr>
          <a:xfrm>
            <a:off x="162069" y="2872921"/>
            <a:ext cx="8819861" cy="100639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四角形: 角を丸くする 25">
            <a:extLst>
              <a:ext uri="{FF2B5EF4-FFF2-40B4-BE49-F238E27FC236}">
                <a16:creationId xmlns:a16="http://schemas.microsoft.com/office/drawing/2014/main" id="{8DA88B03-3AB4-4FBF-3DC9-BCBA46040226}"/>
              </a:ext>
            </a:extLst>
          </p:cNvPr>
          <p:cNvSpPr/>
          <p:nvPr/>
        </p:nvSpPr>
        <p:spPr>
          <a:xfrm>
            <a:off x="119755" y="687890"/>
            <a:ext cx="8734617" cy="1014998"/>
          </a:xfrm>
          <a:prstGeom prst="roundRect">
            <a:avLst/>
          </a:prstGeom>
          <a:solidFill>
            <a:schemeClr val="bg1"/>
          </a:solidFill>
          <a:ln w="444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C051016D-EEE9-7736-B7AE-E38351553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37" y="542995"/>
            <a:ext cx="2790884" cy="679405"/>
          </a:xfrm>
          <a:noFill/>
        </p:spPr>
        <p:txBody>
          <a:bodyPr>
            <a:noAutofit/>
          </a:bodyPr>
          <a:lstStyle/>
          <a:p>
            <a:r>
              <a:rPr kumimoji="1" lang="en-US" altLang="ja-JP" sz="3200" b="1" dirty="0">
                <a:solidFill>
                  <a:srgbClr val="0070C0"/>
                </a:solidFill>
              </a:rPr>
              <a:t> </a:t>
            </a:r>
            <a:r>
              <a:rPr kumimoji="1" lang="en-US" altLang="ja-JP" sz="2800" b="1" dirty="0">
                <a:solidFill>
                  <a:schemeClr val="accent6">
                    <a:lumMod val="75000"/>
                  </a:schemeClr>
                </a:solidFill>
              </a:rPr>
              <a:t>The (-2)</a:t>
            </a:r>
            <a:r>
              <a:rPr lang="en-US" altLang="ja-JP" sz="2800" b="1" baseline="30000" dirty="0" err="1">
                <a:solidFill>
                  <a:schemeClr val="accent6">
                    <a:lumMod val="75000"/>
                  </a:schemeClr>
                </a:solidFill>
              </a:rPr>
              <a:t>nd</a:t>
            </a:r>
            <a:r>
              <a:rPr kumimoji="1" lang="en-US" altLang="ja-JP" sz="2800" b="1" dirty="0">
                <a:solidFill>
                  <a:schemeClr val="accent6">
                    <a:lumMod val="75000"/>
                  </a:schemeClr>
                </a:solidFill>
              </a:rPr>
              <a:t> law:</a:t>
            </a:r>
            <a:endParaRPr kumimoji="1" lang="ja-JP" alt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64F8EAC1-9907-42B2-92A9-AB8BA113523E}"/>
              </a:ext>
            </a:extLst>
          </p:cNvPr>
          <p:cNvSpPr/>
          <p:nvPr/>
        </p:nvSpPr>
        <p:spPr>
          <a:xfrm>
            <a:off x="2591843" y="683847"/>
            <a:ext cx="5145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/>
              <a:t> (</a:t>
            </a:r>
            <a:r>
              <a:rPr lang="en-US" altLang="ja-JP" sz="2000" dirty="0">
                <a:solidFill>
                  <a:srgbClr val="0C0597"/>
                </a:solidFill>
              </a:rPr>
              <a:t>Central dogma of thermodynamics)</a:t>
            </a:r>
          </a:p>
        </p:txBody>
      </p:sp>
      <p:graphicFrame>
        <p:nvGraphicFramePr>
          <p:cNvPr id="8" name="オブジェクト 7">
            <a:extLst>
              <a:ext uri="{FF2B5EF4-FFF2-40B4-BE49-F238E27FC236}">
                <a16:creationId xmlns:a16="http://schemas.microsoft.com/office/drawing/2014/main" id="{E5991C27-7323-B53D-9F68-552FCDED757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20896" y="4466091"/>
          <a:ext cx="44704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70120" imgH="952200" progId="Equation.DSMT4">
                  <p:embed/>
                </p:oleObj>
              </mc:Choice>
              <mc:Fallback>
                <p:oleObj name="Equation" r:id="rId3" imgW="4470120" imgH="952200" progId="Equation.DSMT4">
                  <p:embed/>
                  <p:pic>
                    <p:nvPicPr>
                      <p:cNvPr id="8" name="オブジェクト 7">
                        <a:extLst>
                          <a:ext uri="{FF2B5EF4-FFF2-40B4-BE49-F238E27FC236}">
                            <a16:creationId xmlns:a16="http://schemas.microsoft.com/office/drawing/2014/main" id="{5E57231F-DC0A-F7B5-A218-05DC0CFA7D8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0896" y="4466091"/>
                        <a:ext cx="44704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タイトル 1">
            <a:extLst>
              <a:ext uri="{FF2B5EF4-FFF2-40B4-BE49-F238E27FC236}">
                <a16:creationId xmlns:a16="http://schemas.microsoft.com/office/drawing/2014/main" id="{3B50E164-0B7A-BC9E-4579-E372FE93A539}"/>
              </a:ext>
            </a:extLst>
          </p:cNvPr>
          <p:cNvSpPr txBox="1">
            <a:spLocks/>
          </p:cNvSpPr>
          <p:nvPr/>
        </p:nvSpPr>
        <p:spPr>
          <a:xfrm>
            <a:off x="-715793" y="3841721"/>
            <a:ext cx="8712968" cy="7679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200" b="1" dirty="0">
                <a:solidFill>
                  <a:srgbClr val="0070C0"/>
                </a:solidFill>
              </a:rPr>
              <a:t> </a:t>
            </a:r>
            <a:r>
              <a:rPr lang="en-US" altLang="ja-JP" sz="2800" b="1" dirty="0">
                <a:solidFill>
                  <a:schemeClr val="accent6">
                    <a:lumMod val="75000"/>
                  </a:schemeClr>
                </a:solidFill>
              </a:rPr>
              <a:t>The 1st law</a:t>
            </a:r>
            <a:r>
              <a:rPr lang="en-US" altLang="ja-JP" sz="2800" b="1" dirty="0">
                <a:solidFill>
                  <a:srgbClr val="FF0000"/>
                </a:solidFill>
              </a:rPr>
              <a:t>: </a:t>
            </a:r>
            <a:r>
              <a:rPr lang="en-US" altLang="ja-JP" sz="2000" dirty="0">
                <a:solidFill>
                  <a:srgbClr val="0070C0"/>
                </a:solidFill>
              </a:rPr>
              <a:t>(dimensionless energy conservation law) </a:t>
            </a:r>
            <a:endParaRPr lang="ja-JP" altLang="en-US" sz="2000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38793495-9B3C-696A-0012-D1056B36A960}"/>
              </a:ext>
            </a:extLst>
          </p:cNvPr>
          <p:cNvSpPr txBox="1"/>
          <p:nvPr/>
        </p:nvSpPr>
        <p:spPr>
          <a:xfrm>
            <a:off x="198823" y="5473440"/>
            <a:ext cx="24749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800" b="1" dirty="0">
                <a:solidFill>
                  <a:schemeClr val="accent6">
                    <a:lumMod val="75000"/>
                  </a:schemeClr>
                </a:solidFill>
              </a:rPr>
              <a:t>The 2nd law: </a:t>
            </a:r>
            <a:endParaRPr lang="ja-JP" alt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11E4815-BF9C-DF22-039C-C79772617FF2}"/>
              </a:ext>
            </a:extLst>
          </p:cNvPr>
          <p:cNvSpPr txBox="1"/>
          <p:nvPr/>
        </p:nvSpPr>
        <p:spPr>
          <a:xfrm>
            <a:off x="308339" y="1184813"/>
            <a:ext cx="93630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2400" dirty="0"/>
              <a:t>Thermodynamic processes: </a:t>
            </a:r>
            <a:r>
              <a:rPr kumimoji="1" lang="en-US" altLang="ja-JP" sz="2400" dirty="0">
                <a:solidFill>
                  <a:srgbClr val="0066FF"/>
                </a:solidFill>
              </a:rPr>
              <a:t>intensive</a:t>
            </a:r>
            <a:r>
              <a:rPr kumimoji="1" lang="en-US" altLang="ja-JP" sz="2400" dirty="0"/>
              <a:t> &amp; </a:t>
            </a:r>
            <a:r>
              <a:rPr kumimoji="1" lang="en-US" altLang="ja-JP" sz="2400" dirty="0">
                <a:solidFill>
                  <a:srgbClr val="FF0000"/>
                </a:solidFill>
              </a:rPr>
              <a:t>extensive</a:t>
            </a:r>
            <a:r>
              <a:rPr kumimoji="1" lang="en-US" altLang="ja-JP" sz="2400" dirty="0"/>
              <a:t> variables.  </a:t>
            </a:r>
            <a:endParaRPr lang="en-US" sz="2400" dirty="0"/>
          </a:p>
        </p:txBody>
      </p:sp>
      <p:sp>
        <p:nvSpPr>
          <p:cNvPr id="22" name="タイトル 1">
            <a:extLst>
              <a:ext uri="{FF2B5EF4-FFF2-40B4-BE49-F238E27FC236}">
                <a16:creationId xmlns:a16="http://schemas.microsoft.com/office/drawing/2014/main" id="{04E28E32-98A5-80EF-B194-646A4415A86A}"/>
              </a:ext>
            </a:extLst>
          </p:cNvPr>
          <p:cNvSpPr txBox="1">
            <a:spLocks/>
          </p:cNvSpPr>
          <p:nvPr/>
        </p:nvSpPr>
        <p:spPr>
          <a:xfrm>
            <a:off x="-2052736" y="2731486"/>
            <a:ext cx="6480720" cy="8344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200" b="1" dirty="0">
                <a:solidFill>
                  <a:srgbClr val="0070C0"/>
                </a:solidFill>
              </a:rPr>
              <a:t> </a:t>
            </a:r>
            <a:r>
              <a:rPr lang="en-US" altLang="ja-JP" sz="2800" b="1" dirty="0">
                <a:solidFill>
                  <a:schemeClr val="accent6">
                    <a:lumMod val="75000"/>
                  </a:schemeClr>
                </a:solidFill>
              </a:rPr>
              <a:t>The 0</a:t>
            </a:r>
            <a:r>
              <a:rPr lang="en-US" altLang="ja-JP" sz="2800" b="1" baseline="30000" dirty="0">
                <a:solidFill>
                  <a:schemeClr val="accent6">
                    <a:lumMod val="75000"/>
                  </a:schemeClr>
                </a:solidFill>
              </a:rPr>
              <a:t>th</a:t>
            </a:r>
            <a:r>
              <a:rPr lang="en-US" altLang="ja-JP" sz="2800" b="1" dirty="0">
                <a:solidFill>
                  <a:schemeClr val="accent6">
                    <a:lumMod val="75000"/>
                  </a:schemeClr>
                </a:solidFill>
              </a:rPr>
              <a:t> law :</a:t>
            </a:r>
            <a:endParaRPr lang="ja-JP" altLang="en-US" sz="2000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F50EF3B-6DAB-7557-308A-429900A838DF}"/>
              </a:ext>
            </a:extLst>
          </p:cNvPr>
          <p:cNvSpPr txBox="1"/>
          <p:nvPr/>
        </p:nvSpPr>
        <p:spPr>
          <a:xfrm>
            <a:off x="7428816" y="698031"/>
            <a:ext cx="22425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 err="1">
                <a:solidFill>
                  <a:srgbClr val="FF3399"/>
                </a:solidFill>
              </a:rPr>
              <a:t>fundametal</a:t>
            </a:r>
            <a:endParaRPr lang="en-US" dirty="0"/>
          </a:p>
        </p:txBody>
      </p:sp>
      <p:sp>
        <p:nvSpPr>
          <p:cNvPr id="24" name="矢印: 右 23">
            <a:extLst>
              <a:ext uri="{FF2B5EF4-FFF2-40B4-BE49-F238E27FC236}">
                <a16:creationId xmlns:a16="http://schemas.microsoft.com/office/drawing/2014/main" id="{A4AC0B0C-3D21-5E85-9E68-F0DE5BC49EF3}"/>
              </a:ext>
            </a:extLst>
          </p:cNvPr>
          <p:cNvSpPr/>
          <p:nvPr/>
        </p:nvSpPr>
        <p:spPr>
          <a:xfrm rot="7713393">
            <a:off x="7101263" y="902423"/>
            <a:ext cx="323042" cy="301987"/>
          </a:xfrm>
          <a:prstGeom prst="rightArrow">
            <a:avLst/>
          </a:prstGeom>
          <a:solidFill>
            <a:srgbClr val="FF000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FC07DA15-A80A-59A7-C0C9-1AE28BF899F2}"/>
              </a:ext>
            </a:extLst>
          </p:cNvPr>
          <p:cNvSpPr txBox="1"/>
          <p:nvPr/>
        </p:nvSpPr>
        <p:spPr>
          <a:xfrm>
            <a:off x="250181" y="3360128"/>
            <a:ext cx="85127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Heat-bath with </a:t>
            </a:r>
            <a:r>
              <a:rPr lang="en-US" sz="2400" dirty="0">
                <a:solidFill>
                  <a:srgbClr val="FF0000"/>
                </a:solidFill>
              </a:rPr>
              <a:t>inverse temp. </a:t>
            </a:r>
            <a:r>
              <a:rPr lang="en-US" sz="2400" dirty="0">
                <a:solidFill>
                  <a:srgbClr val="FF0000"/>
                </a:solidFill>
                <a:latin typeface="Symbol" panose="05050102010706020507" pitchFamily="18" charset="2"/>
              </a:rPr>
              <a:t>b </a:t>
            </a:r>
            <a:r>
              <a:rPr lang="en-US" sz="2400" dirty="0"/>
              <a:t>controls thermal phenomena</a:t>
            </a:r>
            <a:endParaRPr lang="en-US" sz="2400" dirty="0">
              <a:latin typeface="Symbol" panose="05050102010706020507" pitchFamily="18" charset="2"/>
            </a:endParaRPr>
          </a:p>
        </p:txBody>
      </p:sp>
      <p:graphicFrame>
        <p:nvGraphicFramePr>
          <p:cNvPr id="33" name="オブジェクト 32">
            <a:extLst>
              <a:ext uri="{FF2B5EF4-FFF2-40B4-BE49-F238E27FC236}">
                <a16:creationId xmlns:a16="http://schemas.microsoft.com/office/drawing/2014/main" id="{E29AAFFB-7A01-9A71-80BF-BCADD0A77B8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53601" y="4697623"/>
          <a:ext cx="2057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57400" imgH="431640" progId="Equation.DSMT4">
                  <p:embed/>
                </p:oleObj>
              </mc:Choice>
              <mc:Fallback>
                <p:oleObj name="Equation" r:id="rId5" imgW="2057400" imgH="431640" progId="Equation.DSMT4">
                  <p:embed/>
                  <p:pic>
                    <p:nvPicPr>
                      <p:cNvPr id="33" name="オブジェクト 32">
                        <a:extLst>
                          <a:ext uri="{FF2B5EF4-FFF2-40B4-BE49-F238E27FC236}">
                            <a16:creationId xmlns:a16="http://schemas.microsoft.com/office/drawing/2014/main" id="{C7C9F91E-9DB5-4E1B-94A2-D796358A694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3601" y="4697623"/>
                        <a:ext cx="20574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DFEB8D03-30DE-6EE3-AD50-21133842C09C}"/>
              </a:ext>
            </a:extLst>
          </p:cNvPr>
          <p:cNvSpPr txBox="1"/>
          <p:nvPr/>
        </p:nvSpPr>
        <p:spPr>
          <a:xfrm>
            <a:off x="6065710" y="4741064"/>
            <a:ext cx="10199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070C0"/>
                </a:solidFill>
              </a:rPr>
              <a:t>Here,</a:t>
            </a:r>
            <a:endParaRPr lang="en-US" dirty="0"/>
          </a:p>
        </p:txBody>
      </p:sp>
      <p:graphicFrame>
        <p:nvGraphicFramePr>
          <p:cNvPr id="35" name="オブジェクト 34">
            <a:extLst>
              <a:ext uri="{FF2B5EF4-FFF2-40B4-BE49-F238E27FC236}">
                <a16:creationId xmlns:a16="http://schemas.microsoft.com/office/drawing/2014/main" id="{A1F3A145-FE88-F3A3-A02C-F6D3D240FB5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25007" y="5948115"/>
          <a:ext cx="30988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098520" imgH="533160" progId="Equation.DSMT4">
                  <p:embed/>
                </p:oleObj>
              </mc:Choice>
              <mc:Fallback>
                <p:oleObj name="Equation" r:id="rId7" imgW="3098520" imgH="533160" progId="Equation.DSMT4">
                  <p:embed/>
                  <p:pic>
                    <p:nvPicPr>
                      <p:cNvPr id="35" name="オブジェクト 34">
                        <a:extLst>
                          <a:ext uri="{FF2B5EF4-FFF2-40B4-BE49-F238E27FC236}">
                            <a16:creationId xmlns:a16="http://schemas.microsoft.com/office/drawing/2014/main" id="{56663B26-5988-4903-A56B-CC65F54345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5007" y="5948115"/>
                        <a:ext cx="30988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オブジェクト 35">
            <a:extLst>
              <a:ext uri="{FF2B5EF4-FFF2-40B4-BE49-F238E27FC236}">
                <a16:creationId xmlns:a16="http://schemas.microsoft.com/office/drawing/2014/main" id="{2FEEB50E-3CA9-6A63-F30B-4CCA61F7EF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27064" y="5908763"/>
          <a:ext cx="3594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593880" imgH="545760" progId="Equation.DSMT4">
                  <p:embed/>
                </p:oleObj>
              </mc:Choice>
              <mc:Fallback>
                <p:oleObj name="Equation" r:id="rId9" imgW="3593880" imgH="545760" progId="Equation.DSMT4">
                  <p:embed/>
                  <p:pic>
                    <p:nvPicPr>
                      <p:cNvPr id="36" name="オブジェクト 35">
                        <a:extLst>
                          <a:ext uri="{FF2B5EF4-FFF2-40B4-BE49-F238E27FC236}">
                            <a16:creationId xmlns:a16="http://schemas.microsoft.com/office/drawing/2014/main" id="{0F9B5649-1C1C-4C52-9EC9-BAC1916F0C6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7064" y="5908763"/>
                        <a:ext cx="3594100" cy="546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DC7A0BA8-AFEE-95D2-81FD-821BF00AE443}"/>
              </a:ext>
            </a:extLst>
          </p:cNvPr>
          <p:cNvSpPr txBox="1"/>
          <p:nvPr/>
        </p:nvSpPr>
        <p:spPr>
          <a:xfrm>
            <a:off x="4798241" y="6044352"/>
            <a:ext cx="624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=</a:t>
            </a:r>
            <a:endParaRPr lang="en-US" dirty="0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0D49E651-CF9D-0816-57CD-7DE06C91FE74}"/>
              </a:ext>
            </a:extLst>
          </p:cNvPr>
          <p:cNvSpPr txBox="1"/>
          <p:nvPr/>
        </p:nvSpPr>
        <p:spPr>
          <a:xfrm>
            <a:off x="2344232" y="5564499"/>
            <a:ext cx="69570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</a:rPr>
              <a:t> (</a:t>
            </a:r>
            <a:r>
              <a:rPr lang="en-US" altLang="ja-JP" sz="1800" dirty="0">
                <a:solidFill>
                  <a:srgbClr val="0070C0"/>
                </a:solidFill>
              </a:rPr>
              <a:t>Kelvin-Planck statement is generalized to thermostatic process)</a:t>
            </a:r>
            <a:endParaRPr lang="en-US" dirty="0"/>
          </a:p>
        </p:txBody>
      </p:sp>
      <p:sp>
        <p:nvSpPr>
          <p:cNvPr id="25" name="四角形: 角を丸くする 24">
            <a:extLst>
              <a:ext uri="{FF2B5EF4-FFF2-40B4-BE49-F238E27FC236}">
                <a16:creationId xmlns:a16="http://schemas.microsoft.com/office/drawing/2014/main" id="{E5C74B09-652A-8704-3CE5-611978B79D43}"/>
              </a:ext>
            </a:extLst>
          </p:cNvPr>
          <p:cNvSpPr/>
          <p:nvPr/>
        </p:nvSpPr>
        <p:spPr>
          <a:xfrm>
            <a:off x="5740421" y="1273062"/>
            <a:ext cx="1433083" cy="328996"/>
          </a:xfrm>
          <a:prstGeom prst="roundRect">
            <a:avLst/>
          </a:prstGeom>
          <a:noFill/>
          <a:ln w="34925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四角形: 角を丸くする 39">
            <a:extLst>
              <a:ext uri="{FF2B5EF4-FFF2-40B4-BE49-F238E27FC236}">
                <a16:creationId xmlns:a16="http://schemas.microsoft.com/office/drawing/2014/main" id="{8F9C7556-AD47-4A4D-523F-FF6F93B2DEEC}"/>
              </a:ext>
            </a:extLst>
          </p:cNvPr>
          <p:cNvSpPr/>
          <p:nvPr/>
        </p:nvSpPr>
        <p:spPr>
          <a:xfrm>
            <a:off x="195094" y="1810337"/>
            <a:ext cx="8734617" cy="960845"/>
          </a:xfrm>
          <a:prstGeom prst="roundRect">
            <a:avLst/>
          </a:prstGeom>
          <a:solidFill>
            <a:schemeClr val="bg1"/>
          </a:solidFill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タイトル 1">
            <a:extLst>
              <a:ext uri="{FF2B5EF4-FFF2-40B4-BE49-F238E27FC236}">
                <a16:creationId xmlns:a16="http://schemas.microsoft.com/office/drawing/2014/main" id="{79CDEA8F-E90D-7960-8992-B93802915BCD}"/>
              </a:ext>
            </a:extLst>
          </p:cNvPr>
          <p:cNvSpPr txBox="1">
            <a:spLocks/>
          </p:cNvSpPr>
          <p:nvPr/>
        </p:nvSpPr>
        <p:spPr>
          <a:xfrm>
            <a:off x="109573" y="510469"/>
            <a:ext cx="2593455" cy="773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200" b="1" dirty="0">
                <a:solidFill>
                  <a:srgbClr val="0070C0"/>
                </a:solidFill>
              </a:rPr>
              <a:t> </a:t>
            </a:r>
            <a:r>
              <a:rPr lang="en-US" altLang="ja-JP" sz="2800" b="1" dirty="0">
                <a:solidFill>
                  <a:schemeClr val="accent6">
                    <a:lumMod val="75000"/>
                  </a:schemeClr>
                </a:solidFill>
              </a:rPr>
              <a:t>The (-1)</a:t>
            </a:r>
            <a:r>
              <a:rPr lang="en-US" altLang="ja-JP" sz="2800" b="1" baseline="30000" dirty="0" err="1">
                <a:solidFill>
                  <a:schemeClr val="accent6">
                    <a:lumMod val="75000"/>
                  </a:schemeClr>
                </a:solidFill>
              </a:rPr>
              <a:t>st</a:t>
            </a:r>
            <a:r>
              <a:rPr lang="en-US" altLang="ja-JP" sz="2800" b="1" dirty="0">
                <a:solidFill>
                  <a:schemeClr val="accent6">
                    <a:lumMod val="75000"/>
                  </a:schemeClr>
                </a:solidFill>
              </a:rPr>
              <a:t> law:</a:t>
            </a:r>
            <a:endParaRPr lang="ja-JP" alt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63E3FC79-F2CB-1C12-2CF6-7C5A30E5E736}"/>
              </a:ext>
            </a:extLst>
          </p:cNvPr>
          <p:cNvSpPr txBox="1"/>
          <p:nvPr/>
        </p:nvSpPr>
        <p:spPr>
          <a:xfrm>
            <a:off x="2627784" y="2060360"/>
            <a:ext cx="72028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Time irreversible dynamics toward eq. state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116E552A-C32C-B5ED-4721-0C43E6745928}"/>
              </a:ext>
            </a:extLst>
          </p:cNvPr>
          <p:cNvSpPr/>
          <p:nvPr/>
        </p:nvSpPr>
        <p:spPr>
          <a:xfrm>
            <a:off x="67257" y="589869"/>
            <a:ext cx="8914673" cy="3245567"/>
          </a:xfrm>
          <a:prstGeom prst="rect">
            <a:avLst/>
          </a:prstGeom>
          <a:solidFill>
            <a:schemeClr val="accent1"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EBDE629C-AD54-9FD2-809E-257324DA9E7C}"/>
              </a:ext>
            </a:extLst>
          </p:cNvPr>
          <p:cNvSpPr txBox="1"/>
          <p:nvPr/>
        </p:nvSpPr>
        <p:spPr>
          <a:xfrm>
            <a:off x="2337840" y="2989030"/>
            <a:ext cx="2954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(the 3</a:t>
            </a:r>
            <a:r>
              <a:rPr lang="en-US" altLang="ja-JP" sz="1800" baseline="30000" dirty="0"/>
              <a:t>rd</a:t>
            </a:r>
            <a:r>
              <a:rPr lang="en-US" altLang="ja-JP" sz="1800" dirty="0"/>
              <a:t> law is included)</a:t>
            </a:r>
            <a:endParaRPr lang="en-US" dirty="0"/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B8365F8B-06AA-DD9A-2A8F-C57AC6882F12}"/>
              </a:ext>
            </a:extLst>
          </p:cNvPr>
          <p:cNvSpPr txBox="1"/>
          <p:nvPr/>
        </p:nvSpPr>
        <p:spPr>
          <a:xfrm rot="19403701">
            <a:off x="22202" y="3306924"/>
            <a:ext cx="9067237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3600" b="1" dirty="0">
                <a:solidFill>
                  <a:srgbClr val="FF0000"/>
                </a:solidFill>
              </a:rPr>
              <a:t>System-bath model satisfies all of them</a:t>
            </a:r>
            <a:endParaRPr lang="ja-JP" altLang="en-US" sz="3600" b="1" dirty="0">
              <a:solidFill>
                <a:srgbClr val="FF0000"/>
              </a:solidFill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F027E1A5-A338-EA43-F095-DA44A686AB05}"/>
              </a:ext>
            </a:extLst>
          </p:cNvPr>
          <p:cNvSpPr txBox="1"/>
          <p:nvPr/>
        </p:nvSpPr>
        <p:spPr>
          <a:xfrm>
            <a:off x="3114900" y="6519303"/>
            <a:ext cx="63729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Koyanagi</a:t>
            </a:r>
            <a:r>
              <a:rPr lang="en-US" dirty="0"/>
              <a:t> &amp; Tanimura, </a:t>
            </a:r>
            <a:r>
              <a:rPr lang="de-DE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1"/>
              </a:rPr>
              <a:t>J. Chem. Phys. </a:t>
            </a:r>
            <a:r>
              <a:rPr lang="de-DE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1"/>
              </a:rPr>
              <a:t>161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1"/>
              </a:rPr>
              <a:t>, 114113 (2024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405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0.00255 L 5.55556E-7 0.20115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8" grpId="0" animBg="1"/>
      <p:bldP spid="28" grpId="0" animBg="1"/>
      <p:bldP spid="26" grpId="0" animBg="1"/>
      <p:bldP spid="2" grpId="0"/>
      <p:bldP spid="21" grpId="0"/>
      <p:bldP spid="27" grpId="0"/>
      <p:bldP spid="30" grpId="0"/>
      <p:bldP spid="18" grpId="0"/>
      <p:bldP spid="22" grpId="0"/>
      <p:bldP spid="23" grpId="0"/>
      <p:bldP spid="24" grpId="0" animBg="1"/>
      <p:bldP spid="31" grpId="0"/>
      <p:bldP spid="34" grpId="0"/>
      <p:bldP spid="37" grpId="0"/>
      <p:bldP spid="29" grpId="0"/>
      <p:bldP spid="25" grpId="0" animBg="1"/>
      <p:bldP spid="40" grpId="0" animBg="1"/>
      <p:bldP spid="41" grpId="0"/>
      <p:bldP spid="41" grpId="1"/>
      <p:bldP spid="42" grpId="0"/>
      <p:bldP spid="3" grpId="0" animBg="1"/>
      <p:bldP spid="32" grpId="0"/>
      <p:bldP spid="4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79D8E-4D11-20AB-3270-E55042843F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0C661E-C510-4635-B59A-875BAFEC939B}"/>
              </a:ext>
            </a:extLst>
          </p:cNvPr>
          <p:cNvSpPr txBox="1">
            <a:spLocks/>
          </p:cNvSpPr>
          <p:nvPr/>
        </p:nvSpPr>
        <p:spPr>
          <a:xfrm>
            <a:off x="123963" y="296564"/>
            <a:ext cx="8951081" cy="69386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cs typeface="Arial Unicode MS" panose="020B0604020202020204" pitchFamily="50" charset="-128"/>
              </a:rPr>
              <a:t>Nonequilibrium Thermodynamic potential</a:t>
            </a:r>
            <a:endParaRPr lang="ja-JP" alt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FDA1C18-53F0-B97E-E8D6-CE4AC35535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95" y="1779481"/>
            <a:ext cx="4392488" cy="2296162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449857FB-72DB-F69A-BF8E-9E5B43C46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637" y="1862282"/>
            <a:ext cx="4171858" cy="2173218"/>
          </a:xfrm>
          <a:prstGeom prst="rect">
            <a:avLst/>
          </a:prstGeom>
          <a:solidFill>
            <a:schemeClr val="bg1"/>
          </a:solidFill>
        </p:spPr>
      </p:pic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1F4F1CB9-A38C-6324-E339-7F268B459F6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2413" y="4391025"/>
          <a:ext cx="41783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178160" imgH="520560" progId="Equation.DSMT4">
                  <p:embed/>
                </p:oleObj>
              </mc:Choice>
              <mc:Fallback>
                <p:oleObj name="Equation" r:id="rId4" imgW="4178160" imgH="520560" progId="Equation.DSMT4">
                  <p:embed/>
                  <p:pic>
                    <p:nvPicPr>
                      <p:cNvPr id="12" name="オブジェクト 11">
                        <a:extLst>
                          <a:ext uri="{FF2B5EF4-FFF2-40B4-BE49-F238E27FC236}">
                            <a16:creationId xmlns:a16="http://schemas.microsoft.com/office/drawing/2014/main" id="{91BC0E5E-B93B-4D8E-878B-83C2DC30611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413" y="4391025"/>
                        <a:ext cx="4178300" cy="520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>
            <a:extLst>
              <a:ext uri="{FF2B5EF4-FFF2-40B4-BE49-F238E27FC236}">
                <a16:creationId xmlns:a16="http://schemas.microsoft.com/office/drawing/2014/main" id="{C61F3EE2-38FC-4A79-986F-7E73AD8506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75647" y="4356662"/>
          <a:ext cx="41783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178160" imgH="520560" progId="Equation.DSMT4">
                  <p:embed/>
                </p:oleObj>
              </mc:Choice>
              <mc:Fallback>
                <p:oleObj name="Equation" r:id="rId6" imgW="4178160" imgH="520560" progId="Equation.DSMT4">
                  <p:embed/>
                  <p:pic>
                    <p:nvPicPr>
                      <p:cNvPr id="13" name="オブジェクト 12">
                        <a:extLst>
                          <a:ext uri="{FF2B5EF4-FFF2-40B4-BE49-F238E27FC236}">
                            <a16:creationId xmlns:a16="http://schemas.microsoft.com/office/drawing/2014/main" id="{309FBD8C-B055-40ED-A4B6-4E2E8ADA6C0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5647" y="4356662"/>
                        <a:ext cx="4178300" cy="520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図 8">
            <a:extLst>
              <a:ext uri="{FF2B5EF4-FFF2-40B4-BE49-F238E27FC236}">
                <a16:creationId xmlns:a16="http://schemas.microsoft.com/office/drawing/2014/main" id="{BB98A503-315A-69EA-683E-14FBF7337A6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49754" y="1746190"/>
            <a:ext cx="4536504" cy="2325042"/>
          </a:xfrm>
          <a:prstGeom prst="rect">
            <a:avLst/>
          </a:prstGeom>
        </p:spPr>
      </p:pic>
      <p:graphicFrame>
        <p:nvGraphicFramePr>
          <p:cNvPr id="15" name="オブジェクト 14">
            <a:extLst>
              <a:ext uri="{FF2B5EF4-FFF2-40B4-BE49-F238E27FC236}">
                <a16:creationId xmlns:a16="http://schemas.microsoft.com/office/drawing/2014/main" id="{22E687EB-FEDD-313E-4033-5189504452A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58604" y="5322479"/>
          <a:ext cx="46101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609800" imgH="685800" progId="Equation.DSMT4">
                  <p:embed/>
                </p:oleObj>
              </mc:Choice>
              <mc:Fallback>
                <p:oleObj name="Equation" r:id="rId9" imgW="4609800" imgH="685800" progId="Equation.DSMT4">
                  <p:embed/>
                  <p:pic>
                    <p:nvPicPr>
                      <p:cNvPr id="15" name="オブジェクト 14">
                        <a:extLst>
                          <a:ext uri="{FF2B5EF4-FFF2-40B4-BE49-F238E27FC236}">
                            <a16:creationId xmlns:a16="http://schemas.microsoft.com/office/drawing/2014/main" id="{137FA97C-EB6C-46E9-BA5A-123BCE3D567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8604" y="5322479"/>
                        <a:ext cx="4610100" cy="6858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>
            <a:extLst>
              <a:ext uri="{FF2B5EF4-FFF2-40B4-BE49-F238E27FC236}">
                <a16:creationId xmlns:a16="http://schemas.microsoft.com/office/drawing/2014/main" id="{8658ADC0-74BD-080F-C357-C1E43DB9DCB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41400" y="5469160"/>
          <a:ext cx="7061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061040" imgH="609480" progId="Equation.DSMT4">
                  <p:embed/>
                </p:oleObj>
              </mc:Choice>
              <mc:Fallback>
                <p:oleObj name="Equation" r:id="rId11" imgW="7061040" imgH="609480" progId="Equation.DSMT4">
                  <p:embed/>
                  <p:pic>
                    <p:nvPicPr>
                      <p:cNvPr id="17" name="オブジェクト 16">
                        <a:extLst>
                          <a:ext uri="{FF2B5EF4-FFF2-40B4-BE49-F238E27FC236}">
                            <a16:creationId xmlns:a16="http://schemas.microsoft.com/office/drawing/2014/main" id="{58ED9B75-2280-4864-A15F-F2729292AE7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1400" y="5469160"/>
                        <a:ext cx="7061200" cy="609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9AD854A-84EE-3335-957A-D039EDD3A63E}"/>
              </a:ext>
            </a:extLst>
          </p:cNvPr>
          <p:cNvSpPr txBox="1"/>
          <p:nvPr/>
        </p:nvSpPr>
        <p:spPr>
          <a:xfrm>
            <a:off x="167309" y="1262512"/>
            <a:ext cx="87129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1800" dirty="0"/>
              <a:t>We start from extensive variable: (</a:t>
            </a:r>
            <a:r>
              <a:rPr kumimoji="1" lang="en-US" altLang="ja-JP" sz="1800" dirty="0">
                <a:solidFill>
                  <a:srgbClr val="0C0597"/>
                </a:solidFill>
              </a:rPr>
              <a:t>because extensive variable is fundamental</a:t>
            </a:r>
            <a:r>
              <a:rPr kumimoji="1" lang="en-US" altLang="ja-JP" sz="1800" dirty="0"/>
              <a:t>)</a:t>
            </a:r>
            <a:endParaRPr lang="en-US" dirty="0"/>
          </a:p>
        </p:txBody>
      </p:sp>
      <p:graphicFrame>
        <p:nvGraphicFramePr>
          <p:cNvPr id="20" name="オブジェクト 19">
            <a:extLst>
              <a:ext uri="{FF2B5EF4-FFF2-40B4-BE49-F238E27FC236}">
                <a16:creationId xmlns:a16="http://schemas.microsoft.com/office/drawing/2014/main" id="{8DA02B56-701D-09C1-A1DA-C971B292321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19539" y="5298904"/>
          <a:ext cx="48895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889160" imgH="888840" progId="Equation.DSMT4">
                  <p:embed/>
                </p:oleObj>
              </mc:Choice>
              <mc:Fallback>
                <p:oleObj name="Equation" r:id="rId13" imgW="4889160" imgH="888840" progId="Equation.DSMT4">
                  <p:embed/>
                  <p:pic>
                    <p:nvPicPr>
                      <p:cNvPr id="20" name="オブジェクト 19">
                        <a:extLst>
                          <a:ext uri="{FF2B5EF4-FFF2-40B4-BE49-F238E27FC236}">
                            <a16:creationId xmlns:a16="http://schemas.microsoft.com/office/drawing/2014/main" id="{86C7AC55-A8BE-469C-AA7B-F3F27C9EA7D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9539" y="5298904"/>
                        <a:ext cx="4889500" cy="889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8CADE0D-E2DC-A08A-B704-E41B90659C3B}"/>
              </a:ext>
            </a:extLst>
          </p:cNvPr>
          <p:cNvSpPr txBox="1"/>
          <p:nvPr/>
        </p:nvSpPr>
        <p:spPr>
          <a:xfrm>
            <a:off x="782516" y="1552950"/>
            <a:ext cx="29931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1800" dirty="0">
                <a:solidFill>
                  <a:srgbClr val="FF0000"/>
                </a:solidFill>
              </a:rPr>
              <a:t>Non-equilibrium process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16" name="オブジェクト 15">
            <a:extLst>
              <a:ext uri="{FF2B5EF4-FFF2-40B4-BE49-F238E27FC236}">
                <a16:creationId xmlns:a16="http://schemas.microsoft.com/office/drawing/2014/main" id="{B563A157-E276-67D9-AEB7-D0FAC85A0BB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45896" y="2724362"/>
          <a:ext cx="1016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015920" imgH="406080" progId="Equation.DSMT4">
                  <p:embed/>
                </p:oleObj>
              </mc:Choice>
              <mc:Fallback>
                <p:oleObj name="Equation" r:id="rId15" imgW="1015920" imgH="406080" progId="Equation.DSMT4">
                  <p:embed/>
                  <p:pic>
                    <p:nvPicPr>
                      <p:cNvPr id="16" name="オブジェクト 15">
                        <a:extLst>
                          <a:ext uri="{FF2B5EF4-FFF2-40B4-BE49-F238E27FC236}">
                            <a16:creationId xmlns:a16="http://schemas.microsoft.com/office/drawing/2014/main" id="{F95D40EF-ABBA-4DDD-9F5E-9FAD8D6C11A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5896" y="2724362"/>
                        <a:ext cx="1016000" cy="406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6D728AD9-F398-8EE8-8DEA-5983F8F9DDC4}"/>
              </a:ext>
            </a:extLst>
          </p:cNvPr>
          <p:cNvSpPr txBox="1"/>
          <p:nvPr/>
        </p:nvSpPr>
        <p:spPr>
          <a:xfrm>
            <a:off x="3192463" y="6363381"/>
            <a:ext cx="63729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Koyanagi</a:t>
            </a:r>
            <a:r>
              <a:rPr lang="en-US" dirty="0"/>
              <a:t> &amp; Tanimura, </a:t>
            </a:r>
            <a:r>
              <a:rPr lang="de-DE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7"/>
              </a:rPr>
              <a:t>J. Chem. Phys. </a:t>
            </a:r>
            <a:r>
              <a:rPr lang="de-DE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7"/>
              </a:rPr>
              <a:t>161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7"/>
              </a:rPr>
              <a:t>, 114113 (2024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endParaRPr lang="en-US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55D0232B-5046-AD5D-B88A-35759681F296}"/>
              </a:ext>
            </a:extLst>
          </p:cNvPr>
          <p:cNvSpPr txBox="1"/>
          <p:nvPr/>
        </p:nvSpPr>
        <p:spPr>
          <a:xfrm>
            <a:off x="1165375" y="839457"/>
            <a:ext cx="65790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chemeClr val="accent6">
                    <a:lumMod val="75000"/>
                  </a:schemeClr>
                </a:solidFill>
                <a:ea typeface="Arial Unicode MS" panose="020B0604020202020204" pitchFamily="50" charset="-128"/>
              </a:rPr>
              <a:t>(Under the -2</a:t>
            </a:r>
            <a:r>
              <a:rPr lang="en-US" altLang="ja-JP" sz="2400" baseline="30000" dirty="0">
                <a:solidFill>
                  <a:schemeClr val="accent6">
                    <a:lumMod val="75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2400" dirty="0">
                <a:solidFill>
                  <a:schemeClr val="accent6">
                    <a:lumMod val="75000"/>
                  </a:schemeClr>
                </a:solidFill>
                <a:ea typeface="Arial Unicode MS" panose="020B0604020202020204" pitchFamily="50" charset="-128"/>
              </a:rPr>
              <a:t> to 2</a:t>
            </a:r>
            <a:r>
              <a:rPr lang="en-US" altLang="ja-JP" sz="2400" baseline="30000" dirty="0">
                <a:solidFill>
                  <a:schemeClr val="accent6">
                    <a:lumMod val="75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2400" dirty="0">
                <a:solidFill>
                  <a:schemeClr val="accent6">
                    <a:lumMod val="75000"/>
                  </a:schemeClr>
                </a:solidFill>
                <a:ea typeface="Arial Unicode MS" panose="020B0604020202020204" pitchFamily="50" charset="-128"/>
              </a:rPr>
              <a:t> laws of thermodynamics)</a:t>
            </a:r>
            <a:endParaRPr lang="en-US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24" name="オブジェクト 23">
            <a:extLst>
              <a:ext uri="{FF2B5EF4-FFF2-40B4-BE49-F238E27FC236}">
                <a16:creationId xmlns:a16="http://schemas.microsoft.com/office/drawing/2014/main" id="{C3200FED-F572-DDC8-D7AF-2002455466C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67825" y="3579615"/>
          <a:ext cx="1346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46040" imgH="444240" progId="Equation.DSMT4">
                  <p:embed/>
                </p:oleObj>
              </mc:Choice>
              <mc:Fallback>
                <p:oleObj name="Equation" r:id="rId18" imgW="1346040" imgH="444240" progId="Equation.DSMT4">
                  <p:embed/>
                  <p:pic>
                    <p:nvPicPr>
                      <p:cNvPr id="24" name="オブジェクト 23">
                        <a:extLst>
                          <a:ext uri="{FF2B5EF4-FFF2-40B4-BE49-F238E27FC236}">
                            <a16:creationId xmlns:a16="http://schemas.microsoft.com/office/drawing/2014/main" id="{6DF04E63-6A8C-4C81-9400-EA202BC880C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7825" y="3579615"/>
                        <a:ext cx="1346200" cy="4445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オブジェクト 17">
            <a:extLst>
              <a:ext uri="{FF2B5EF4-FFF2-40B4-BE49-F238E27FC236}">
                <a16:creationId xmlns:a16="http://schemas.microsoft.com/office/drawing/2014/main" id="{1585D018-8458-1337-EE1A-573C562F36F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65375" y="4308435"/>
          <a:ext cx="44704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470120" imgH="495000" progId="Equation.DSMT4">
                  <p:embed/>
                </p:oleObj>
              </mc:Choice>
              <mc:Fallback>
                <p:oleObj name="Equation" r:id="rId20" imgW="4470120" imgH="495000" progId="Equation.DSMT4">
                  <p:embed/>
                  <p:pic>
                    <p:nvPicPr>
                      <p:cNvPr id="18" name="オブジェクト 17">
                        <a:extLst>
                          <a:ext uri="{FF2B5EF4-FFF2-40B4-BE49-F238E27FC236}">
                            <a16:creationId xmlns:a16="http://schemas.microsoft.com/office/drawing/2014/main" id="{365EB119-54BF-4739-8AD4-F18EFBC059D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5375" y="4308435"/>
                        <a:ext cx="4470400" cy="495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オブジェクト 22">
            <a:extLst>
              <a:ext uri="{FF2B5EF4-FFF2-40B4-BE49-F238E27FC236}">
                <a16:creationId xmlns:a16="http://schemas.microsoft.com/office/drawing/2014/main" id="{5E4A8C77-4348-F6B4-71C3-B26A1DBA6B1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44700" y="1922463"/>
          <a:ext cx="9525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952200" imgH="406080" progId="Equation.DSMT4">
                  <p:embed/>
                </p:oleObj>
              </mc:Choice>
              <mc:Fallback>
                <p:oleObj name="Equation" r:id="rId22" imgW="952200" imgH="406080" progId="Equation.DSMT4">
                  <p:embed/>
                  <p:pic>
                    <p:nvPicPr>
                      <p:cNvPr id="23" name="オブジェクト 22">
                        <a:extLst>
                          <a:ext uri="{FF2B5EF4-FFF2-40B4-BE49-F238E27FC236}">
                            <a16:creationId xmlns:a16="http://schemas.microsoft.com/office/drawing/2014/main" id="{A4872A77-AE98-4F89-A2C9-600670C13AF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4700" y="1922463"/>
                        <a:ext cx="952500" cy="406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オブジェクト 25">
            <a:extLst>
              <a:ext uri="{FF2B5EF4-FFF2-40B4-BE49-F238E27FC236}">
                <a16:creationId xmlns:a16="http://schemas.microsoft.com/office/drawing/2014/main" id="{4E035A54-46B0-3421-7B13-74DFCDD546D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95925" y="3837103"/>
          <a:ext cx="8001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799920" imgH="368280" progId="Equation.DSMT4">
                  <p:embed/>
                </p:oleObj>
              </mc:Choice>
              <mc:Fallback>
                <p:oleObj name="Equation" r:id="rId24" imgW="799920" imgH="368280" progId="Equation.DSMT4">
                  <p:embed/>
                  <p:pic>
                    <p:nvPicPr>
                      <p:cNvPr id="26" name="オブジェクト 25">
                        <a:extLst>
                          <a:ext uri="{FF2B5EF4-FFF2-40B4-BE49-F238E27FC236}">
                            <a16:creationId xmlns:a16="http://schemas.microsoft.com/office/drawing/2014/main" id="{09B53635-1B7B-45B4-87BB-0CC30DEF5A2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5925" y="3837103"/>
                        <a:ext cx="800100" cy="368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オブジェクト 26">
            <a:extLst>
              <a:ext uri="{FF2B5EF4-FFF2-40B4-BE49-F238E27FC236}">
                <a16:creationId xmlns:a16="http://schemas.microsoft.com/office/drawing/2014/main" id="{1E216AA9-A7F4-0AA5-0D4E-AB5CE5718F2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36365" y="3857270"/>
          <a:ext cx="7874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787320" imgH="368280" progId="Equation.DSMT4">
                  <p:embed/>
                </p:oleObj>
              </mc:Choice>
              <mc:Fallback>
                <p:oleObj name="Equation" r:id="rId26" imgW="787320" imgH="368280" progId="Equation.DSMT4">
                  <p:embed/>
                  <p:pic>
                    <p:nvPicPr>
                      <p:cNvPr id="27" name="オブジェクト 26">
                        <a:extLst>
                          <a:ext uri="{FF2B5EF4-FFF2-40B4-BE49-F238E27FC236}">
                            <a16:creationId xmlns:a16="http://schemas.microsoft.com/office/drawing/2014/main" id="{225364BA-2714-4914-880E-E8390BB94A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6365" y="3857270"/>
                        <a:ext cx="787400" cy="368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オブジェクト 27">
            <a:extLst>
              <a:ext uri="{FF2B5EF4-FFF2-40B4-BE49-F238E27FC236}">
                <a16:creationId xmlns:a16="http://schemas.microsoft.com/office/drawing/2014/main" id="{4C8A1AE6-806F-E118-4D85-1F3947B0C76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87624" y="4349414"/>
          <a:ext cx="44704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4470120" imgH="495000" progId="Equation.DSMT4">
                  <p:embed/>
                </p:oleObj>
              </mc:Choice>
              <mc:Fallback>
                <p:oleObj name="Equation" r:id="rId28" imgW="4470120" imgH="495000" progId="Equation.DSMT4">
                  <p:embed/>
                  <p:pic>
                    <p:nvPicPr>
                      <p:cNvPr id="28" name="オブジェクト 27">
                        <a:extLst>
                          <a:ext uri="{FF2B5EF4-FFF2-40B4-BE49-F238E27FC236}">
                            <a16:creationId xmlns:a16="http://schemas.microsoft.com/office/drawing/2014/main" id="{8E6C0E09-04D1-45E9-8C68-C3793EF98F6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4349414"/>
                        <a:ext cx="4470400" cy="495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オブジェクト 28">
            <a:extLst>
              <a:ext uri="{FF2B5EF4-FFF2-40B4-BE49-F238E27FC236}">
                <a16:creationId xmlns:a16="http://schemas.microsoft.com/office/drawing/2014/main" id="{56DA3C38-A2EA-E135-A612-5E480CEC665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7024" y="4369362"/>
          <a:ext cx="5461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5460840" imgH="495000" progId="Equation.DSMT4">
                  <p:embed/>
                </p:oleObj>
              </mc:Choice>
              <mc:Fallback>
                <p:oleObj name="Equation" r:id="rId30" imgW="5460840" imgH="495000" progId="Equation.DSMT4">
                  <p:embed/>
                  <p:pic>
                    <p:nvPicPr>
                      <p:cNvPr id="29" name="オブジェクト 28">
                        <a:extLst>
                          <a:ext uri="{FF2B5EF4-FFF2-40B4-BE49-F238E27FC236}">
                            <a16:creationId xmlns:a16="http://schemas.microsoft.com/office/drawing/2014/main" id="{47F3A8BA-7752-4D51-BB0F-9ABBE94392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024" y="4369362"/>
                        <a:ext cx="5461000" cy="495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オブジェクト 31">
            <a:extLst>
              <a:ext uri="{FF2B5EF4-FFF2-40B4-BE49-F238E27FC236}">
                <a16:creationId xmlns:a16="http://schemas.microsoft.com/office/drawing/2014/main" id="{F3150D1E-844D-F252-ED01-1552123D406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02321" y="1968792"/>
          <a:ext cx="9525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952200" imgH="406080" progId="Equation.DSMT4">
                  <p:embed/>
                </p:oleObj>
              </mc:Choice>
              <mc:Fallback>
                <p:oleObj name="Equation" r:id="rId32" imgW="952200" imgH="406080" progId="Equation.DSMT4">
                  <p:embed/>
                  <p:pic>
                    <p:nvPicPr>
                      <p:cNvPr id="32" name="オブジェクト 31">
                        <a:extLst>
                          <a:ext uri="{FF2B5EF4-FFF2-40B4-BE49-F238E27FC236}">
                            <a16:creationId xmlns:a16="http://schemas.microsoft.com/office/drawing/2014/main" id="{B5E572F4-F4D2-4D9C-A3E7-318DE3A37B2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02321" y="1968792"/>
                        <a:ext cx="952500" cy="406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オブジェクト 32">
            <a:extLst>
              <a:ext uri="{FF2B5EF4-FFF2-40B4-BE49-F238E27FC236}">
                <a16:creationId xmlns:a16="http://schemas.microsoft.com/office/drawing/2014/main" id="{ABD1CBF5-EE38-5868-2C6C-527AA7DE64F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26654" y="2550851"/>
          <a:ext cx="1016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015920" imgH="406080" progId="Equation.DSMT4">
                  <p:embed/>
                </p:oleObj>
              </mc:Choice>
              <mc:Fallback>
                <p:oleObj name="Equation" r:id="rId34" imgW="1015920" imgH="406080" progId="Equation.DSMT4">
                  <p:embed/>
                  <p:pic>
                    <p:nvPicPr>
                      <p:cNvPr id="33" name="オブジェクト 32">
                        <a:extLst>
                          <a:ext uri="{FF2B5EF4-FFF2-40B4-BE49-F238E27FC236}">
                            <a16:creationId xmlns:a16="http://schemas.microsoft.com/office/drawing/2014/main" id="{C8697056-6A1B-4783-8B2C-99D24FBA17F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6654" y="2550851"/>
                        <a:ext cx="1016000" cy="406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オブジェクト 33">
            <a:extLst>
              <a:ext uri="{FF2B5EF4-FFF2-40B4-BE49-F238E27FC236}">
                <a16:creationId xmlns:a16="http://schemas.microsoft.com/office/drawing/2014/main" id="{F10E2FE9-BB4C-58EB-314A-EC208858D10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33570" y="3840309"/>
          <a:ext cx="9017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901440" imgH="406080" progId="Equation.DSMT4">
                  <p:embed/>
                </p:oleObj>
              </mc:Choice>
              <mc:Fallback>
                <p:oleObj name="Equation" r:id="rId36" imgW="901440" imgH="406080" progId="Equation.DSMT4">
                  <p:embed/>
                  <p:pic>
                    <p:nvPicPr>
                      <p:cNvPr id="34" name="オブジェクト 33">
                        <a:extLst>
                          <a:ext uri="{FF2B5EF4-FFF2-40B4-BE49-F238E27FC236}">
                            <a16:creationId xmlns:a16="http://schemas.microsoft.com/office/drawing/2014/main" id="{366650FA-0F4F-40F0-82A7-40043DD27FB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33570" y="3840309"/>
                        <a:ext cx="901700" cy="406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4FB1A479-D3AF-A032-379C-33E0718CD6D6}"/>
              </a:ext>
            </a:extLst>
          </p:cNvPr>
          <p:cNvSpPr/>
          <p:nvPr/>
        </p:nvSpPr>
        <p:spPr>
          <a:xfrm>
            <a:off x="183360" y="1329393"/>
            <a:ext cx="9025229" cy="3534179"/>
          </a:xfrm>
          <a:prstGeom prst="rect">
            <a:avLst/>
          </a:prstGeom>
          <a:solidFill>
            <a:schemeClr val="accent1"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5" name="オブジェクト 34">
            <a:extLst>
              <a:ext uri="{FF2B5EF4-FFF2-40B4-BE49-F238E27FC236}">
                <a16:creationId xmlns:a16="http://schemas.microsoft.com/office/drawing/2014/main" id="{9EE28C2A-975C-2009-F8CE-B8AFCB17C90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18890" y="5216331"/>
          <a:ext cx="24511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2450880" imgH="1015920" progId="Equation.DSMT4">
                  <p:embed/>
                </p:oleObj>
              </mc:Choice>
              <mc:Fallback>
                <p:oleObj name="Equation" r:id="rId38" imgW="2450880" imgH="1015920" progId="Equation.DSMT4">
                  <p:embed/>
                  <p:pic>
                    <p:nvPicPr>
                      <p:cNvPr id="35" name="オブジェクト 34">
                        <a:extLst>
                          <a:ext uri="{FF2B5EF4-FFF2-40B4-BE49-F238E27FC236}">
                            <a16:creationId xmlns:a16="http://schemas.microsoft.com/office/drawing/2014/main" id="{6C6CB307-3476-449B-8DAC-2673038785D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8890" y="5216331"/>
                        <a:ext cx="2451100" cy="1016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5475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79F4810-7FAB-44BC-9C14-31F2F525098B}"/>
              </a:ext>
            </a:extLst>
          </p:cNvPr>
          <p:cNvSpPr txBox="1"/>
          <p:nvPr/>
        </p:nvSpPr>
        <p:spPr>
          <a:xfrm>
            <a:off x="121807" y="950807"/>
            <a:ext cx="77048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cs typeface="Arial Unicode MS" panose="020B0604020202020204" pitchFamily="50" charset="-128"/>
              </a:rPr>
              <a:t>Non-equilibrium dimensionless minimum work principle</a:t>
            </a:r>
            <a:endParaRPr lang="en-US" sz="2400" dirty="0">
              <a:solidFill>
                <a:srgbClr val="0066FF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CB4BBE1-8777-4E61-9BFF-A1CA0080EA33}"/>
              </a:ext>
            </a:extLst>
          </p:cNvPr>
          <p:cNvSpPr txBox="1"/>
          <p:nvPr/>
        </p:nvSpPr>
        <p:spPr>
          <a:xfrm>
            <a:off x="107504" y="274523"/>
            <a:ext cx="81369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3200" b="1" dirty="0">
                <a:solidFill>
                  <a:srgbClr val="0070C0"/>
                </a:solidFill>
              </a:rPr>
              <a:t>The 2nd law: </a:t>
            </a:r>
            <a:r>
              <a:rPr lang="en-US" altLang="ja-JP" sz="3200" dirty="0">
                <a:solidFill>
                  <a:srgbClr val="0070C0"/>
                </a:solidFill>
              </a:rPr>
              <a:t>(in a non-equilibrium regime)</a:t>
            </a:r>
            <a:endParaRPr lang="ja-JP" altLang="en-US" sz="3200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2403C2E-FD00-4676-A087-6D2AA12532A8}"/>
              </a:ext>
            </a:extLst>
          </p:cNvPr>
          <p:cNvSpPr txBox="1"/>
          <p:nvPr/>
        </p:nvSpPr>
        <p:spPr>
          <a:xfrm>
            <a:off x="143852" y="3505532"/>
            <a:ext cx="84426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cs typeface="Arial Unicode MS" panose="020B0604020202020204" pitchFamily="50" charset="-128"/>
              </a:rPr>
              <a:t>Non-equilibrium dimensionless maximum entropy principle</a:t>
            </a:r>
            <a:endParaRPr 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9" name="オブジェクト 8">
            <a:extLst>
              <a:ext uri="{FF2B5EF4-FFF2-40B4-BE49-F238E27FC236}">
                <a16:creationId xmlns:a16="http://schemas.microsoft.com/office/drawing/2014/main" id="{80D2BC6B-E9D5-4083-BA72-F709365439E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43600" y="1951038"/>
          <a:ext cx="20955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95200" imgH="1015920" progId="Equation.DSMT4">
                  <p:embed/>
                </p:oleObj>
              </mc:Choice>
              <mc:Fallback>
                <p:oleObj name="Equation" r:id="rId2" imgW="2095200" imgH="1015920" progId="Equation.DSMT4">
                  <p:embed/>
                  <p:pic>
                    <p:nvPicPr>
                      <p:cNvPr id="9" name="オブジェクト 8">
                        <a:extLst>
                          <a:ext uri="{FF2B5EF4-FFF2-40B4-BE49-F238E27FC236}">
                            <a16:creationId xmlns:a16="http://schemas.microsoft.com/office/drawing/2014/main" id="{80D2BC6B-E9D5-4083-BA72-F709365439E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1951038"/>
                        <a:ext cx="2095500" cy="1016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>
            <a:extLst>
              <a:ext uri="{FF2B5EF4-FFF2-40B4-BE49-F238E27FC236}">
                <a16:creationId xmlns:a16="http://schemas.microsoft.com/office/drawing/2014/main" id="{7CBCAF56-10DC-43F3-8F21-446A3AD9600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17993" y="4373564"/>
          <a:ext cx="3365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365280" imgH="901440" progId="Equation.DSMT4">
                  <p:embed/>
                </p:oleObj>
              </mc:Choice>
              <mc:Fallback>
                <p:oleObj name="Equation" r:id="rId4" imgW="3365280" imgH="901440" progId="Equation.DSMT4">
                  <p:embed/>
                  <p:pic>
                    <p:nvPicPr>
                      <p:cNvPr id="10" name="オブジェクト 9">
                        <a:extLst>
                          <a:ext uri="{FF2B5EF4-FFF2-40B4-BE49-F238E27FC236}">
                            <a16:creationId xmlns:a16="http://schemas.microsoft.com/office/drawing/2014/main" id="{7CBCAF56-10DC-43F3-8F21-446A3AD9600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7993" y="4373564"/>
                        <a:ext cx="3365500" cy="901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F9007B7-ECA1-4EB2-B3C3-E3B3FF001E6F}"/>
              </a:ext>
            </a:extLst>
          </p:cNvPr>
          <p:cNvSpPr txBox="1"/>
          <p:nvPr/>
        </p:nvSpPr>
        <p:spPr>
          <a:xfrm>
            <a:off x="301790" y="2311609"/>
            <a:ext cx="19677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Neq</a:t>
            </a:r>
            <a:r>
              <a:rPr lang="en-US" altLang="ja-JP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Massieu</a:t>
            </a:r>
          </a:p>
          <a:p>
            <a:r>
              <a:rPr lang="en-US" altLang="ja-JP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potential</a:t>
            </a:r>
            <a:r>
              <a:rPr lang="en-US" altLang="ja-JP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endParaRPr lang="ja-JP" altLang="en-US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E73A797-C002-4AE0-8BF3-D459EBC0A2CD}"/>
              </a:ext>
            </a:extLst>
          </p:cNvPr>
          <p:cNvSpPr txBox="1"/>
          <p:nvPr/>
        </p:nvSpPr>
        <p:spPr>
          <a:xfrm>
            <a:off x="395536" y="4437112"/>
            <a:ext cx="16569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 err="1">
                <a:solidFill>
                  <a:schemeClr val="accent6">
                    <a:lumMod val="75000"/>
                  </a:schemeClr>
                </a:solidFill>
              </a:rPr>
              <a:t>Neq</a:t>
            </a:r>
            <a:r>
              <a:rPr lang="en-US" altLang="ja-JP" sz="1800" dirty="0">
                <a:solidFill>
                  <a:schemeClr val="accent6">
                    <a:lumMod val="75000"/>
                  </a:schemeClr>
                </a:solidFill>
              </a:rPr>
              <a:t>. Massieu</a:t>
            </a:r>
          </a:p>
          <a:p>
            <a:r>
              <a:rPr lang="en-US" altLang="ja-JP" dirty="0">
                <a:solidFill>
                  <a:schemeClr val="accent6">
                    <a:lumMod val="75000"/>
                  </a:schemeClr>
                </a:solidFill>
              </a:rPr>
              <a:t>entropy</a:t>
            </a:r>
            <a:endParaRPr lang="ja-JP" altLang="en-US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16" name="オブジェクト 15">
            <a:extLst>
              <a:ext uri="{FF2B5EF4-FFF2-40B4-BE49-F238E27FC236}">
                <a16:creationId xmlns:a16="http://schemas.microsoft.com/office/drawing/2014/main" id="{CD952765-FE32-498A-AC30-CD3981B044E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93265" y="4316414"/>
          <a:ext cx="24257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25680" imgH="1015920" progId="Equation.DSMT4">
                  <p:embed/>
                </p:oleObj>
              </mc:Choice>
              <mc:Fallback>
                <p:oleObj name="Equation" r:id="rId6" imgW="2425680" imgH="1015920" progId="Equation.DSMT4">
                  <p:embed/>
                  <p:pic>
                    <p:nvPicPr>
                      <p:cNvPr id="16" name="オブジェクト 15">
                        <a:extLst>
                          <a:ext uri="{FF2B5EF4-FFF2-40B4-BE49-F238E27FC236}">
                            <a16:creationId xmlns:a16="http://schemas.microsoft.com/office/drawing/2014/main" id="{CD952765-FE32-498A-AC30-CD3981B044E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3265" y="4316414"/>
                        <a:ext cx="2425700" cy="1016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14E73D44-119A-4181-BD2B-3BB47BA2EB6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18485" y="2014502"/>
          <a:ext cx="31115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111480" imgH="888840" progId="Equation.DSMT4">
                  <p:embed/>
                </p:oleObj>
              </mc:Choice>
              <mc:Fallback>
                <p:oleObj name="Equation" r:id="rId8" imgW="3111480" imgH="888840" progId="Equation.DSMT4">
                  <p:embed/>
                  <p:pic>
                    <p:nvPicPr>
                      <p:cNvPr id="12" name="オブジェクト 11">
                        <a:extLst>
                          <a:ext uri="{FF2B5EF4-FFF2-40B4-BE49-F238E27FC236}">
                            <a16:creationId xmlns:a16="http://schemas.microsoft.com/office/drawing/2014/main" id="{14E73D44-119A-4181-BD2B-3BB47BA2EB6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8485" y="2014502"/>
                        <a:ext cx="3111500" cy="889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FAA8534-6666-4A2A-AD3C-1334949F913B}"/>
              </a:ext>
            </a:extLst>
          </p:cNvPr>
          <p:cNvSpPr txBox="1"/>
          <p:nvPr/>
        </p:nvSpPr>
        <p:spPr>
          <a:xfrm>
            <a:off x="3192463" y="6363381"/>
            <a:ext cx="59515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Koyanagi</a:t>
            </a:r>
            <a:r>
              <a:rPr lang="en-US" dirty="0"/>
              <a:t> &amp; Tanimura, </a:t>
            </a:r>
            <a:r>
              <a:rPr lang="de-DE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0"/>
              </a:rPr>
              <a:t>J. Chem. Phys. </a:t>
            </a:r>
            <a:r>
              <a:rPr lang="de-DE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0"/>
              </a:rPr>
              <a:t>161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0"/>
              </a:rPr>
              <a:t>, 114113 (2024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38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4C0CF2-5793-C4A5-D400-22F8C285C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楕円 12">
            <a:extLst>
              <a:ext uri="{FF2B5EF4-FFF2-40B4-BE49-F238E27FC236}">
                <a16:creationId xmlns:a16="http://schemas.microsoft.com/office/drawing/2014/main" id="{1E2F6094-8D75-A266-27E6-85C133AA679B}"/>
              </a:ext>
            </a:extLst>
          </p:cNvPr>
          <p:cNvSpPr/>
          <p:nvPr/>
        </p:nvSpPr>
        <p:spPr>
          <a:xfrm>
            <a:off x="1547664" y="3376267"/>
            <a:ext cx="1723883" cy="2110220"/>
          </a:xfrm>
          <a:prstGeom prst="ellipse">
            <a:avLst/>
          </a:prstGeom>
          <a:solidFill>
            <a:srgbClr val="FF0000">
              <a:alpha val="15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350" dirty="0"/>
          </a:p>
        </p:txBody>
      </p:sp>
      <p:graphicFrame>
        <p:nvGraphicFramePr>
          <p:cNvPr id="16" name="オブジェクト 15">
            <a:extLst>
              <a:ext uri="{FF2B5EF4-FFF2-40B4-BE49-F238E27FC236}">
                <a16:creationId xmlns:a16="http://schemas.microsoft.com/office/drawing/2014/main" id="{DF32C65A-26F8-139F-CE49-D67883022F5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98663" y="1547813"/>
          <a:ext cx="52832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283000" imgH="1015920" progId="Equation.DSMT4">
                  <p:embed/>
                </p:oleObj>
              </mc:Choice>
              <mc:Fallback>
                <p:oleObj name="Equation" r:id="rId2" imgW="5283000" imgH="1015920" progId="Equation.DSMT4">
                  <p:embed/>
                  <p:pic>
                    <p:nvPicPr>
                      <p:cNvPr id="16" name="オブジェクト 15">
                        <a:extLst>
                          <a:ext uri="{FF2B5EF4-FFF2-40B4-BE49-F238E27FC236}">
                            <a16:creationId xmlns:a16="http://schemas.microsoft.com/office/drawing/2014/main" id="{3B961D5D-F02E-474D-826F-FA46083C33D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8663" y="1547813"/>
                        <a:ext cx="5283200" cy="1016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タイトル 17">
            <a:extLst>
              <a:ext uri="{FF2B5EF4-FFF2-40B4-BE49-F238E27FC236}">
                <a16:creationId xmlns:a16="http://schemas.microsoft.com/office/drawing/2014/main" id="{3018E32E-B883-D6E3-8AA5-F48B3F5F6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6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ja-JP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Entropy production</a:t>
            </a:r>
            <a:br>
              <a:rPr lang="en-US" altLang="ja-JP" sz="44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</a:br>
            <a:endParaRPr lang="en-US" dirty="0"/>
          </a:p>
        </p:txBody>
      </p:sp>
      <p:sp>
        <p:nvSpPr>
          <p:cNvPr id="20" name="角丸四角形 34">
            <a:extLst>
              <a:ext uri="{FF2B5EF4-FFF2-40B4-BE49-F238E27FC236}">
                <a16:creationId xmlns:a16="http://schemas.microsoft.com/office/drawing/2014/main" id="{E6E4C06E-73BB-D568-CE51-72B443FA4C8C}"/>
              </a:ext>
            </a:extLst>
          </p:cNvPr>
          <p:cNvSpPr/>
          <p:nvPr/>
        </p:nvSpPr>
        <p:spPr>
          <a:xfrm>
            <a:off x="5580112" y="3255703"/>
            <a:ext cx="2777950" cy="2596351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角丸四角形 5">
            <a:extLst>
              <a:ext uri="{FF2B5EF4-FFF2-40B4-BE49-F238E27FC236}">
                <a16:creationId xmlns:a16="http://schemas.microsoft.com/office/drawing/2014/main" id="{4C1CBA85-A667-4D61-8A39-C928EE0B2E76}"/>
              </a:ext>
            </a:extLst>
          </p:cNvPr>
          <p:cNvSpPr/>
          <p:nvPr/>
        </p:nvSpPr>
        <p:spPr>
          <a:xfrm>
            <a:off x="1018339" y="3129777"/>
            <a:ext cx="2767538" cy="2803047"/>
          </a:xfrm>
          <a:prstGeom prst="round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3" name="Object 12">
            <a:extLst>
              <a:ext uri="{FF2B5EF4-FFF2-40B4-BE49-F238E27FC236}">
                <a16:creationId xmlns:a16="http://schemas.microsoft.com/office/drawing/2014/main" id="{EF5A32B9-7D7D-A8C3-CF71-995D3501E5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59851" y="3406634"/>
          <a:ext cx="2402152" cy="229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3172268" imgH="3029373" progId="PBrush">
                  <p:embed/>
                </p:oleObj>
              </mc:Choice>
              <mc:Fallback>
                <p:oleObj name="ビットマップ イメージ" r:id="rId4" imgW="3172268" imgH="3029373" progId="PBrush">
                  <p:embed/>
                  <p:pic>
                    <p:nvPicPr>
                      <p:cNvPr id="23" name="Object 12">
                        <a:extLst>
                          <a:ext uri="{FF2B5EF4-FFF2-40B4-BE49-F238E27FC236}">
                            <a16:creationId xmlns:a16="http://schemas.microsoft.com/office/drawing/2014/main" id="{1590EFAB-AF72-40AD-9766-99ED035DB3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9851" y="3406634"/>
                        <a:ext cx="2402152" cy="2294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図 24">
            <a:extLst>
              <a:ext uri="{FF2B5EF4-FFF2-40B4-BE49-F238E27FC236}">
                <a16:creationId xmlns:a16="http://schemas.microsoft.com/office/drawing/2014/main" id="{8DE6AEEF-41E5-74FB-D6BE-0E85BDD38F6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394" y="3763223"/>
            <a:ext cx="1193854" cy="768078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graphicFrame>
        <p:nvGraphicFramePr>
          <p:cNvPr id="27" name="オブジェクト 26">
            <a:extLst>
              <a:ext uri="{FF2B5EF4-FFF2-40B4-BE49-F238E27FC236}">
                <a16:creationId xmlns:a16="http://schemas.microsoft.com/office/drawing/2014/main" id="{23E8C55E-A06A-9F79-7671-A7D0EFAA91C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36557" y="3255703"/>
          <a:ext cx="13462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46040" imgH="1015920" progId="Equation.DSMT4">
                  <p:embed/>
                </p:oleObj>
              </mc:Choice>
              <mc:Fallback>
                <p:oleObj name="Equation" r:id="rId7" imgW="1346040" imgH="1015920" progId="Equation.DSMT4">
                  <p:embed/>
                  <p:pic>
                    <p:nvPicPr>
                      <p:cNvPr id="27" name="オブジェクト 26">
                        <a:extLst>
                          <a:ext uri="{FF2B5EF4-FFF2-40B4-BE49-F238E27FC236}">
                            <a16:creationId xmlns:a16="http://schemas.microsoft.com/office/drawing/2014/main" id="{6653FCC2-DBD7-41F4-AFCA-7AAE58C092C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6557" y="3255703"/>
                        <a:ext cx="1346200" cy="1016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オブジェクト 27">
            <a:extLst>
              <a:ext uri="{FF2B5EF4-FFF2-40B4-BE49-F238E27FC236}">
                <a16:creationId xmlns:a16="http://schemas.microsoft.com/office/drawing/2014/main" id="{00C14665-B2B1-BDBF-CF55-7DC4C7D6F73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57388" y="4535488"/>
          <a:ext cx="9271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927000" imgH="736560" progId="Equation.DSMT4">
                  <p:embed/>
                </p:oleObj>
              </mc:Choice>
              <mc:Fallback>
                <p:oleObj name="Equation" r:id="rId9" imgW="927000" imgH="736560" progId="Equation.DSMT4">
                  <p:embed/>
                  <p:pic>
                    <p:nvPicPr>
                      <p:cNvPr id="28" name="オブジェクト 27">
                        <a:extLst>
                          <a:ext uri="{FF2B5EF4-FFF2-40B4-BE49-F238E27FC236}">
                            <a16:creationId xmlns:a16="http://schemas.microsoft.com/office/drawing/2014/main" id="{57F95F36-669B-4CE9-BD75-F6B3F1A8918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7388" y="4535488"/>
                        <a:ext cx="927100" cy="7366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66000"/>
                        </a:schemeClr>
                      </a:solidFill>
                      <a:ln w="127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左右矢印 23">
            <a:extLst>
              <a:ext uri="{FF2B5EF4-FFF2-40B4-BE49-F238E27FC236}">
                <a16:creationId xmlns:a16="http://schemas.microsoft.com/office/drawing/2014/main" id="{EAAB8144-D964-D9C7-9208-9144CC440E52}"/>
              </a:ext>
            </a:extLst>
          </p:cNvPr>
          <p:cNvSpPr/>
          <p:nvPr/>
        </p:nvSpPr>
        <p:spPr>
          <a:xfrm>
            <a:off x="4178847" y="4298802"/>
            <a:ext cx="1135162" cy="478047"/>
          </a:xfrm>
          <a:prstGeom prst="leftRightArrow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3E1B29A5-0255-F1C8-FDA2-AE985E0B7820}"/>
              </a:ext>
            </a:extLst>
          </p:cNvPr>
          <p:cNvSpPr txBox="1"/>
          <p:nvPr/>
        </p:nvSpPr>
        <p:spPr>
          <a:xfrm>
            <a:off x="1134518" y="5503379"/>
            <a:ext cx="2952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Entropy production rate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FF191B2E-A08F-C743-BEBB-A1A5A2411A7C}"/>
              </a:ext>
            </a:extLst>
          </p:cNvPr>
          <p:cNvSpPr txBox="1"/>
          <p:nvPr/>
        </p:nvSpPr>
        <p:spPr>
          <a:xfrm>
            <a:off x="3926913" y="4927428"/>
            <a:ext cx="29523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Heat current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118624A-6C60-4B23-BCE5-E458624B821C}"/>
              </a:ext>
            </a:extLst>
          </p:cNvPr>
          <p:cNvSpPr txBox="1"/>
          <p:nvPr/>
        </p:nvSpPr>
        <p:spPr>
          <a:xfrm>
            <a:off x="3419872" y="6508775"/>
            <a:ext cx="63729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Koyanagi</a:t>
            </a:r>
            <a:r>
              <a:rPr lang="en-US" dirty="0"/>
              <a:t> &amp; Tanimura,  https://arxiv.org/abs/2405.17791</a:t>
            </a:r>
          </a:p>
        </p:txBody>
      </p:sp>
    </p:spTree>
    <p:extLst>
      <p:ext uri="{BB962C8B-B14F-4D97-AF65-F5344CB8AC3E}">
        <p14:creationId xmlns:p14="http://schemas.microsoft.com/office/powerpoint/2010/main" val="278083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オブジェクト 14">
            <a:extLst>
              <a:ext uri="{FF2B5EF4-FFF2-40B4-BE49-F238E27FC236}">
                <a16:creationId xmlns:a16="http://schemas.microsoft.com/office/drawing/2014/main" id="{C6DDAACF-FAF4-4A12-A6B5-678A402760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6827138"/>
              </p:ext>
            </p:extLst>
          </p:nvPr>
        </p:nvGraphicFramePr>
        <p:xfrm>
          <a:off x="1322775" y="1422207"/>
          <a:ext cx="3962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62160" imgH="444240" progId="Equation.DSMT4">
                  <p:embed/>
                </p:oleObj>
              </mc:Choice>
              <mc:Fallback>
                <p:oleObj name="Equation" r:id="rId2" imgW="3962160" imgH="444240" progId="Equation.DSMT4">
                  <p:embed/>
                  <p:pic>
                    <p:nvPicPr>
                      <p:cNvPr id="15" name="オブジェクト 14">
                        <a:extLst>
                          <a:ext uri="{FF2B5EF4-FFF2-40B4-BE49-F238E27FC236}">
                            <a16:creationId xmlns:a16="http://schemas.microsoft.com/office/drawing/2014/main" id="{C6DDAACF-FAF4-4A12-A6B5-678A402760A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2775" y="1422207"/>
                        <a:ext cx="39624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EFB4F404-78C4-4FD9-AF54-BA7E312E7260}"/>
              </a:ext>
            </a:extLst>
          </p:cNvPr>
          <p:cNvSpPr txBox="1"/>
          <p:nvPr/>
        </p:nvSpPr>
        <p:spPr>
          <a:xfrm>
            <a:off x="251520" y="480906"/>
            <a:ext cx="79208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Time-dependent Legendre transformation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A9CAD41-EE6F-46A0-9217-F884228C48C3}"/>
              </a:ext>
            </a:extLst>
          </p:cNvPr>
          <p:cNvSpPr txBox="1"/>
          <p:nvPr/>
        </p:nvSpPr>
        <p:spPr>
          <a:xfrm>
            <a:off x="251520" y="4285429"/>
            <a:ext cx="80648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800" dirty="0">
                <a:solidFill>
                  <a:srgbClr val="00B050"/>
                </a:solidFill>
              </a:rPr>
              <a:t>Both hold under any non-equilibrium processes</a:t>
            </a:r>
            <a:endParaRPr lang="ja-JP" altLang="en-US" sz="2800" dirty="0">
              <a:solidFill>
                <a:srgbClr val="00B050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2636B62-5DCE-45A3-8DC1-755DCB76E4F7}"/>
              </a:ext>
            </a:extLst>
          </p:cNvPr>
          <p:cNvSpPr txBox="1"/>
          <p:nvPr/>
        </p:nvSpPr>
        <p:spPr>
          <a:xfrm>
            <a:off x="323528" y="2241356"/>
            <a:ext cx="73238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3200" dirty="0"/>
              <a:t>The first law of thermodynamics</a:t>
            </a:r>
            <a:endParaRPr lang="ja-JP" altLang="en-US" sz="3200" dirty="0"/>
          </a:p>
        </p:txBody>
      </p:sp>
      <p:graphicFrame>
        <p:nvGraphicFramePr>
          <p:cNvPr id="10" name="オブジェクト 9">
            <a:extLst>
              <a:ext uri="{FF2B5EF4-FFF2-40B4-BE49-F238E27FC236}">
                <a16:creationId xmlns:a16="http://schemas.microsoft.com/office/drawing/2014/main" id="{D7612E8E-83ED-4D55-9980-CC3A8F50B9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415747"/>
              </p:ext>
            </p:extLst>
          </p:nvPr>
        </p:nvGraphicFramePr>
        <p:xfrm>
          <a:off x="1619672" y="5843694"/>
          <a:ext cx="4419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19360" imgH="533160" progId="Equation.DSMT4">
                  <p:embed/>
                </p:oleObj>
              </mc:Choice>
              <mc:Fallback>
                <p:oleObj name="Equation" r:id="rId4" imgW="4419360" imgH="533160" progId="Equation.DSMT4">
                  <p:embed/>
                  <p:pic>
                    <p:nvPicPr>
                      <p:cNvPr id="19" name="オブジェクト 18">
                        <a:extLst>
                          <a:ext uri="{FF2B5EF4-FFF2-40B4-BE49-F238E27FC236}">
                            <a16:creationId xmlns:a16="http://schemas.microsoft.com/office/drawing/2014/main" id="{0B420ADC-4B3D-4486-B5F5-F680E36469C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5843694"/>
                        <a:ext cx="44196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>
            <a:extLst>
              <a:ext uri="{FF2B5EF4-FFF2-40B4-BE49-F238E27FC236}">
                <a16:creationId xmlns:a16="http://schemas.microsoft.com/office/drawing/2014/main" id="{AD144367-BA67-420F-82FC-97C7BEF30B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4978385"/>
              </p:ext>
            </p:extLst>
          </p:nvPr>
        </p:nvGraphicFramePr>
        <p:xfrm>
          <a:off x="1403648" y="3110861"/>
          <a:ext cx="44704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470120" imgH="952200" progId="Equation.DSMT4">
                  <p:embed/>
                </p:oleObj>
              </mc:Choice>
              <mc:Fallback>
                <p:oleObj name="Equation" r:id="rId6" imgW="4470120" imgH="952200" progId="Equation.DSMT4">
                  <p:embed/>
                  <p:pic>
                    <p:nvPicPr>
                      <p:cNvPr id="8" name="オブジェクト 7">
                        <a:extLst>
                          <a:ext uri="{FF2B5EF4-FFF2-40B4-BE49-F238E27FC236}">
                            <a16:creationId xmlns:a16="http://schemas.microsoft.com/office/drawing/2014/main" id="{5E57231F-DC0A-F7B5-A218-05DC0CFA7D8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3110861"/>
                        <a:ext cx="44704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CC0183A-FBAB-446F-9B2B-EA43189C9C7C}"/>
              </a:ext>
            </a:extLst>
          </p:cNvPr>
          <p:cNvSpPr txBox="1"/>
          <p:nvPr/>
        </p:nvSpPr>
        <p:spPr>
          <a:xfrm>
            <a:off x="385076" y="5112627"/>
            <a:ext cx="74888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For non-equilibrium minimum pathway (obtained from optimization process), we have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0275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7" grpId="0"/>
      <p:bldP spid="11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835AB-4AB2-E652-1C7F-103845A26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>
            <a:extLst>
              <a:ext uri="{FF2B5EF4-FFF2-40B4-BE49-F238E27FC236}">
                <a16:creationId xmlns:a16="http://schemas.microsoft.com/office/drawing/2014/main" id="{11DE8AA0-EE52-F1FB-E161-A17D12F88EF0}"/>
              </a:ext>
            </a:extLst>
          </p:cNvPr>
          <p:cNvSpPr txBox="1">
            <a:spLocks noChangeArrowheads="1"/>
          </p:cNvSpPr>
          <p:nvPr/>
        </p:nvSpPr>
        <p:spPr>
          <a:xfrm>
            <a:off x="-186869" y="87095"/>
            <a:ext cx="9517737" cy="1143000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>
              <a:defRPr/>
            </a:pPr>
            <a:r>
              <a:rPr lang="en-US" altLang="ja-JP" sz="32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Non-equilibrium DL thermodynamic potentials</a:t>
            </a:r>
          </a:p>
          <a:p>
            <a:pPr>
              <a:defRPr/>
            </a:pPr>
            <a:endParaRPr lang="ja-JP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 Unicode MS" pitchFamily="50" charset="-128"/>
            </a:endParaRPr>
          </a:p>
        </p:txBody>
      </p:sp>
      <p:graphicFrame>
        <p:nvGraphicFramePr>
          <p:cNvPr id="31" name="オブジェクト 30">
            <a:extLst>
              <a:ext uri="{FF2B5EF4-FFF2-40B4-BE49-F238E27FC236}">
                <a16:creationId xmlns:a16="http://schemas.microsoft.com/office/drawing/2014/main" id="{E985D5BF-A0B9-03C0-84CE-9A2323872F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5536" y="1124744"/>
          <a:ext cx="7797800" cy="330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797600" imgH="3301920" progId="Equation.DSMT4">
                  <p:embed/>
                </p:oleObj>
              </mc:Choice>
              <mc:Fallback>
                <p:oleObj name="Equation" r:id="rId2" imgW="7797600" imgH="3301920" progId="Equation.DSMT4">
                  <p:embed/>
                  <p:pic>
                    <p:nvPicPr>
                      <p:cNvPr id="31" name="オブジェクト 30">
                        <a:extLst>
                          <a:ext uri="{FF2B5EF4-FFF2-40B4-BE49-F238E27FC236}">
                            <a16:creationId xmlns:a16="http://schemas.microsoft.com/office/drawing/2014/main" id="{0B500946-4D6B-4265-86B4-E2B17D5CBBB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124744"/>
                        <a:ext cx="7797800" cy="330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>
            <a:extLst>
              <a:ext uri="{FF2B5EF4-FFF2-40B4-BE49-F238E27FC236}">
                <a16:creationId xmlns:a16="http://schemas.microsoft.com/office/drawing/2014/main" id="{1C2CE8C0-FE53-EE41-F7E5-D681A3CD70C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92909" y="4680489"/>
          <a:ext cx="32512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51160" imgH="660240" progId="Equation.DSMT4">
                  <p:embed/>
                </p:oleObj>
              </mc:Choice>
              <mc:Fallback>
                <p:oleObj name="Equation" r:id="rId4" imgW="3251160" imgH="660240" progId="Equation.DSMT4">
                  <p:embed/>
                  <p:pic>
                    <p:nvPicPr>
                      <p:cNvPr id="7" name="オブジェクト 6">
                        <a:extLst>
                          <a:ext uri="{FF2B5EF4-FFF2-40B4-BE49-F238E27FC236}">
                            <a16:creationId xmlns:a16="http://schemas.microsoft.com/office/drawing/2014/main" id="{08E55A2D-8EBF-48CB-870E-A99198173E5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2909" y="4680489"/>
                        <a:ext cx="3251200" cy="660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D0037EB-2845-64C9-291C-291C7B91508B}"/>
              </a:ext>
            </a:extLst>
          </p:cNvPr>
          <p:cNvSpPr txBox="1"/>
          <p:nvPr/>
        </p:nvSpPr>
        <p:spPr>
          <a:xfrm>
            <a:off x="5796136" y="4876541"/>
            <a:ext cx="2952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Entropy production rate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716100A-E8F6-7F1C-3EC8-48667DE4DB66}"/>
              </a:ext>
            </a:extLst>
          </p:cNvPr>
          <p:cNvSpPr/>
          <p:nvPr/>
        </p:nvSpPr>
        <p:spPr>
          <a:xfrm>
            <a:off x="364414" y="3005435"/>
            <a:ext cx="7893165" cy="1367653"/>
          </a:xfrm>
          <a:prstGeom prst="rect">
            <a:avLst/>
          </a:prstGeom>
          <a:solidFill>
            <a:srgbClr val="FF7C8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FE9B4C77-EC0A-7238-633A-2EFF3D221266}"/>
              </a:ext>
            </a:extLst>
          </p:cNvPr>
          <p:cNvSpPr/>
          <p:nvPr/>
        </p:nvSpPr>
        <p:spPr>
          <a:xfrm>
            <a:off x="5148065" y="1483840"/>
            <a:ext cx="792088" cy="2942904"/>
          </a:xfrm>
          <a:prstGeom prst="rect">
            <a:avLst/>
          </a:prstGeom>
          <a:solidFill>
            <a:srgbClr val="FF0000">
              <a:alpha val="8000"/>
            </a:srgbClr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FE82D2B8-902E-19E7-C539-1D49C372A1FD}"/>
              </a:ext>
            </a:extLst>
          </p:cNvPr>
          <p:cNvSpPr/>
          <p:nvPr/>
        </p:nvSpPr>
        <p:spPr>
          <a:xfrm>
            <a:off x="2292909" y="4700967"/>
            <a:ext cx="648072" cy="660400"/>
          </a:xfrm>
          <a:prstGeom prst="rect">
            <a:avLst/>
          </a:prstGeom>
          <a:solidFill>
            <a:srgbClr val="FF0000">
              <a:alpha val="8000"/>
            </a:srgbClr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オブジェクト 13">
            <a:extLst>
              <a:ext uri="{FF2B5EF4-FFF2-40B4-BE49-F238E27FC236}">
                <a16:creationId xmlns:a16="http://schemas.microsoft.com/office/drawing/2014/main" id="{18CE740F-B3F5-E727-57F8-87D0BDCF5A5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17613" y="5757863"/>
          <a:ext cx="24638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63480" imgH="888840" progId="Equation.DSMT4">
                  <p:embed/>
                </p:oleObj>
              </mc:Choice>
              <mc:Fallback>
                <p:oleObj name="Equation" r:id="rId6" imgW="2463480" imgH="888840" progId="Equation.DSMT4">
                  <p:embed/>
                  <p:pic>
                    <p:nvPicPr>
                      <p:cNvPr id="14" name="オブジェクト 13">
                        <a:extLst>
                          <a:ext uri="{FF2B5EF4-FFF2-40B4-BE49-F238E27FC236}">
                            <a16:creationId xmlns:a16="http://schemas.microsoft.com/office/drawing/2014/main" id="{C13DFA7B-5B1E-4286-B643-534FB5EB36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7613" y="5757863"/>
                        <a:ext cx="2463800" cy="889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オブジェクト 14">
            <a:extLst>
              <a:ext uri="{FF2B5EF4-FFF2-40B4-BE49-F238E27FC236}">
                <a16:creationId xmlns:a16="http://schemas.microsoft.com/office/drawing/2014/main" id="{A6BB020C-6833-4E5C-69D5-7713C439CB4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33863" y="5789613"/>
          <a:ext cx="24003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00120" imgH="888840" progId="Equation.DSMT4">
                  <p:embed/>
                </p:oleObj>
              </mc:Choice>
              <mc:Fallback>
                <p:oleObj name="Equation" r:id="rId8" imgW="2400120" imgH="888840" progId="Equation.DSMT4">
                  <p:embed/>
                  <p:pic>
                    <p:nvPicPr>
                      <p:cNvPr id="15" name="オブジェクト 14">
                        <a:extLst>
                          <a:ext uri="{FF2B5EF4-FFF2-40B4-BE49-F238E27FC236}">
                            <a16:creationId xmlns:a16="http://schemas.microsoft.com/office/drawing/2014/main" id="{8B85D15F-52DA-4104-A89A-742C1595748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3863" y="5789613"/>
                        <a:ext cx="2400300" cy="889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040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23476-235D-F232-C9E8-14370AE0DA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>
            <a:extLst>
              <a:ext uri="{FF2B5EF4-FFF2-40B4-BE49-F238E27FC236}">
                <a16:creationId xmlns:a16="http://schemas.microsoft.com/office/drawing/2014/main" id="{B4954AE2-82F8-5E59-C8E9-8616492FC3CB}"/>
              </a:ext>
            </a:extLst>
          </p:cNvPr>
          <p:cNvSpPr txBox="1">
            <a:spLocks noChangeArrowheads="1"/>
          </p:cNvSpPr>
          <p:nvPr/>
        </p:nvSpPr>
        <p:spPr>
          <a:xfrm>
            <a:off x="-500738" y="181672"/>
            <a:ext cx="9517737" cy="1143000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>
              <a:defRPr/>
            </a:pPr>
            <a:r>
              <a:rPr lang="en-US" altLang="ja-JP" sz="32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Non-equilibrium thermodynamic potentials</a:t>
            </a:r>
          </a:p>
          <a:p>
            <a:pPr>
              <a:defRPr/>
            </a:pPr>
            <a:endParaRPr lang="ja-JP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 Unicode MS" pitchFamily="50" charset="-128"/>
            </a:endParaRPr>
          </a:p>
        </p:txBody>
      </p:sp>
      <p:graphicFrame>
        <p:nvGraphicFramePr>
          <p:cNvPr id="31" name="オブジェクト 30">
            <a:extLst>
              <a:ext uri="{FF2B5EF4-FFF2-40B4-BE49-F238E27FC236}">
                <a16:creationId xmlns:a16="http://schemas.microsoft.com/office/drawing/2014/main" id="{B39C1415-966F-0DCB-0CB0-A0268220F4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0387" y="823783"/>
          <a:ext cx="8890000" cy="313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889840" imgH="3136680" progId="Equation.DSMT4">
                  <p:embed/>
                </p:oleObj>
              </mc:Choice>
              <mc:Fallback>
                <p:oleObj name="Equation" r:id="rId2" imgW="8889840" imgH="3136680" progId="Equation.DSMT4">
                  <p:embed/>
                  <p:pic>
                    <p:nvPicPr>
                      <p:cNvPr id="31" name="オブジェクト 30">
                        <a:extLst>
                          <a:ext uri="{FF2B5EF4-FFF2-40B4-BE49-F238E27FC236}">
                            <a16:creationId xmlns:a16="http://schemas.microsoft.com/office/drawing/2014/main" id="{0B500946-4D6B-4265-86B4-E2B17D5CBBB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387" y="823783"/>
                        <a:ext cx="8890000" cy="313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>
            <a:extLst>
              <a:ext uri="{FF2B5EF4-FFF2-40B4-BE49-F238E27FC236}">
                <a16:creationId xmlns:a16="http://schemas.microsoft.com/office/drawing/2014/main" id="{9E8D4C9C-F11D-9350-FCA1-023ABA14086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9512" y="5011955"/>
          <a:ext cx="6897688" cy="168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657920" imgH="1866600" progId="Equation.DSMT4">
                  <p:embed/>
                </p:oleObj>
              </mc:Choice>
              <mc:Fallback>
                <p:oleObj name="Equation" r:id="rId4" imgW="7657920" imgH="1866600" progId="Equation.DSMT4">
                  <p:embed/>
                  <p:pic>
                    <p:nvPicPr>
                      <p:cNvPr id="4" name="オブジェクト 3">
                        <a:extLst>
                          <a:ext uri="{FF2B5EF4-FFF2-40B4-BE49-F238E27FC236}">
                            <a16:creationId xmlns:a16="http://schemas.microsoft.com/office/drawing/2014/main" id="{D31835ED-CC8A-44A0-A512-5D16022D4DC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5011955"/>
                        <a:ext cx="6897688" cy="16843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13C93D3-79DE-C374-5EB7-5831FD50C92A}"/>
              </a:ext>
            </a:extLst>
          </p:cNvPr>
          <p:cNvSpPr txBox="1"/>
          <p:nvPr/>
        </p:nvSpPr>
        <p:spPr>
          <a:xfrm>
            <a:off x="35496" y="4388416"/>
            <a:ext cx="63367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28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Quasistatic limit</a:t>
            </a:r>
          </a:p>
        </p:txBody>
      </p:sp>
      <p:graphicFrame>
        <p:nvGraphicFramePr>
          <p:cNvPr id="6" name="オブジェクト 5">
            <a:extLst>
              <a:ext uri="{FF2B5EF4-FFF2-40B4-BE49-F238E27FC236}">
                <a16:creationId xmlns:a16="http://schemas.microsoft.com/office/drawing/2014/main" id="{B7DAFB70-3B01-3D07-2387-A24A3BCEC37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37038" y="4116388"/>
          <a:ext cx="34798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479760" imgH="647640" progId="Equation.DSMT4">
                  <p:embed/>
                </p:oleObj>
              </mc:Choice>
              <mc:Fallback>
                <p:oleObj name="Equation" r:id="rId6" imgW="3479760" imgH="647640" progId="Equation.DSMT4">
                  <p:embed/>
                  <p:pic>
                    <p:nvPicPr>
                      <p:cNvPr id="6" name="オブジェクト 5">
                        <a:extLst>
                          <a:ext uri="{FF2B5EF4-FFF2-40B4-BE49-F238E27FC236}">
                            <a16:creationId xmlns:a16="http://schemas.microsoft.com/office/drawing/2014/main" id="{F06A422F-BAE8-4041-8A2C-015DE836CF9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7038" y="4116388"/>
                        <a:ext cx="3479800" cy="647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D0CCFFC-522F-B2C1-1A84-7F64995962BD}"/>
              </a:ext>
            </a:extLst>
          </p:cNvPr>
          <p:cNvSpPr txBox="1"/>
          <p:nvPr/>
        </p:nvSpPr>
        <p:spPr>
          <a:xfrm>
            <a:off x="7802563" y="4108232"/>
            <a:ext cx="29523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Waste heat</a:t>
            </a:r>
          </a:p>
          <a:p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current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F7C751F-267D-02F2-7D97-9961111C2D4F}"/>
              </a:ext>
            </a:extLst>
          </p:cNvPr>
          <p:cNvSpPr/>
          <p:nvPr/>
        </p:nvSpPr>
        <p:spPr>
          <a:xfrm>
            <a:off x="219335" y="6021288"/>
            <a:ext cx="6857865" cy="648072"/>
          </a:xfrm>
          <a:prstGeom prst="rect">
            <a:avLst/>
          </a:prstGeom>
          <a:solidFill>
            <a:srgbClr val="FFFF00">
              <a:alpha val="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B09EEA0-A03C-AA41-8D5B-46144E980C81}"/>
              </a:ext>
            </a:extLst>
          </p:cNvPr>
          <p:cNvSpPr/>
          <p:nvPr/>
        </p:nvSpPr>
        <p:spPr>
          <a:xfrm>
            <a:off x="146496" y="2602973"/>
            <a:ext cx="8851008" cy="1330083"/>
          </a:xfrm>
          <a:prstGeom prst="rect">
            <a:avLst/>
          </a:prstGeom>
          <a:solidFill>
            <a:srgbClr val="FFFF00">
              <a:alpha val="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237F4269-5E7D-6C16-3E42-F504AA04BC7B}"/>
              </a:ext>
            </a:extLst>
          </p:cNvPr>
          <p:cNvSpPr/>
          <p:nvPr/>
        </p:nvSpPr>
        <p:spPr>
          <a:xfrm>
            <a:off x="4955409" y="1195888"/>
            <a:ext cx="912979" cy="2716805"/>
          </a:xfrm>
          <a:prstGeom prst="rect">
            <a:avLst/>
          </a:prstGeom>
          <a:solidFill>
            <a:srgbClr val="FF0000">
              <a:alpha val="8000"/>
            </a:srgbClr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143657A6-772D-BEE1-5B79-38E85952EE8D}"/>
              </a:ext>
            </a:extLst>
          </p:cNvPr>
          <p:cNvSpPr/>
          <p:nvPr/>
        </p:nvSpPr>
        <p:spPr>
          <a:xfrm>
            <a:off x="4237038" y="4108231"/>
            <a:ext cx="889934" cy="646331"/>
          </a:xfrm>
          <a:prstGeom prst="rect">
            <a:avLst/>
          </a:prstGeom>
          <a:solidFill>
            <a:srgbClr val="FF0000">
              <a:alpha val="8000"/>
            </a:srgbClr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DC930B3-247A-4DD4-305B-048613516130}"/>
              </a:ext>
            </a:extLst>
          </p:cNvPr>
          <p:cNvSpPr txBox="1"/>
          <p:nvPr/>
        </p:nvSpPr>
        <p:spPr>
          <a:xfrm>
            <a:off x="661533" y="1909804"/>
            <a:ext cx="7056784" cy="175432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3600" dirty="0">
                <a:solidFill>
                  <a:schemeClr val="accent6">
                    <a:lumMod val="50000"/>
                  </a:schemeClr>
                </a:solidFill>
              </a:rPr>
              <a:t>Nonequilibrium free energies</a:t>
            </a:r>
            <a:endParaRPr lang="en-US" altLang="ja-JP" sz="3600" dirty="0">
              <a:solidFill>
                <a:srgbClr val="0066FF"/>
              </a:solidFill>
            </a:endParaRPr>
          </a:p>
          <a:p>
            <a:r>
              <a:rPr lang="en-US" altLang="ja-JP" sz="3600" dirty="0"/>
              <a:t>Intensive and </a:t>
            </a:r>
            <a:r>
              <a:rPr lang="en-US" altLang="ja-JP" sz="3600" dirty="0">
                <a:solidFill>
                  <a:srgbClr val="FF0000"/>
                </a:solidFill>
              </a:rPr>
              <a:t>Extensive </a:t>
            </a:r>
            <a:r>
              <a:rPr lang="en-US" altLang="ja-JP" sz="3600" dirty="0"/>
              <a:t>variables</a:t>
            </a:r>
          </a:p>
          <a:p>
            <a:r>
              <a:rPr lang="en-US" altLang="ja-JP" sz="3600" dirty="0">
                <a:solidFill>
                  <a:srgbClr val="0066FF"/>
                </a:solidFill>
              </a:rPr>
              <a:t>(All of them are state variables)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34162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 animBg="1"/>
      <p:bldP spid="9" grpId="0" animBg="1"/>
      <p:bldP spid="11" grpId="0" animBg="1"/>
      <p:bldP spid="12" grpId="0" animBg="1"/>
      <p:bldP spid="1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7D29447-4656-40F2-A64B-409B11265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368" y="1245849"/>
            <a:ext cx="3822485" cy="4976097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70C3EE9-9C73-45E4-850F-9CFF4BC032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5213" y="1300722"/>
            <a:ext cx="3571774" cy="4976097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8B1999A7-AA67-4FC2-A38F-EC0B5DDFF5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849" y="1312061"/>
            <a:ext cx="3568468" cy="4922967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1BBC9D93-DE99-47BD-86B5-A5E9E82B12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8077" y="1300682"/>
            <a:ext cx="3604157" cy="5041817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8EBCC53-9CE9-44BB-8916-D91C1DA204AD}"/>
              </a:ext>
            </a:extLst>
          </p:cNvPr>
          <p:cNvSpPr txBox="1"/>
          <p:nvPr/>
        </p:nvSpPr>
        <p:spPr>
          <a:xfrm>
            <a:off x="878849" y="73528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32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Non-equilibrium cases</a:t>
            </a:r>
            <a:endParaRPr lang="en-US" sz="32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6D3889B-19B3-49D3-BFF3-F8F5D552E425}"/>
              </a:ext>
            </a:extLst>
          </p:cNvPr>
          <p:cNvSpPr txBox="1"/>
          <p:nvPr/>
        </p:nvSpPr>
        <p:spPr>
          <a:xfrm>
            <a:off x="1513837" y="997314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0066FF"/>
                </a:solidFill>
                <a:ea typeface="Arial Unicode MS" panose="020B0604020202020204" pitchFamily="50" charset="-128"/>
                <a:sym typeface="Wingdings" pitchFamily="2" charset="2"/>
              </a:rPr>
              <a:t>classical</a:t>
            </a:r>
            <a:endParaRPr 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C68B477-A906-45F3-9F25-0951E1A2FBF3}"/>
              </a:ext>
            </a:extLst>
          </p:cNvPr>
          <p:cNvSpPr txBox="1"/>
          <p:nvPr/>
        </p:nvSpPr>
        <p:spPr>
          <a:xfrm>
            <a:off x="5798936" y="1007384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0066FF"/>
                </a:solidFill>
                <a:ea typeface="Arial Unicode MS" panose="020B0604020202020204" pitchFamily="50" charset="-128"/>
                <a:sym typeface="Wingdings" pitchFamily="2" charset="2"/>
              </a:rPr>
              <a:t>classical</a:t>
            </a:r>
            <a:endParaRPr 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33EBCCD-2989-43AA-AA92-28E94A6BE894}"/>
              </a:ext>
            </a:extLst>
          </p:cNvPr>
          <p:cNvSpPr txBox="1"/>
          <p:nvPr/>
        </p:nvSpPr>
        <p:spPr>
          <a:xfrm>
            <a:off x="2980577" y="986264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FF0000"/>
                </a:solidFill>
                <a:ea typeface="Arial Unicode MS" panose="020B0604020202020204" pitchFamily="50" charset="-128"/>
                <a:sym typeface="Wingdings" pitchFamily="2" charset="2"/>
              </a:rPr>
              <a:t>quantum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EC59923-FC9A-4523-9A32-41757B1AC8A7}"/>
              </a:ext>
            </a:extLst>
          </p:cNvPr>
          <p:cNvSpPr txBox="1"/>
          <p:nvPr/>
        </p:nvSpPr>
        <p:spPr>
          <a:xfrm>
            <a:off x="7321745" y="986264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FF0000"/>
                </a:solidFill>
                <a:ea typeface="Arial Unicode MS" panose="020B0604020202020204" pitchFamily="50" charset="-128"/>
                <a:sym typeface="Wingdings" pitchFamily="2" charset="2"/>
              </a:rPr>
              <a:t>quantum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886B3F0-AF0F-4157-9496-0B936A47E3B9}"/>
              </a:ext>
            </a:extLst>
          </p:cNvPr>
          <p:cNvSpPr txBox="1"/>
          <p:nvPr/>
        </p:nvSpPr>
        <p:spPr>
          <a:xfrm>
            <a:off x="11331" y="1340768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(a) weak</a:t>
            </a:r>
            <a:endParaRPr 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E712DD7-480C-4C16-8847-7CACBDEBF28F}"/>
              </a:ext>
            </a:extLst>
          </p:cNvPr>
          <p:cNvSpPr txBox="1"/>
          <p:nvPr/>
        </p:nvSpPr>
        <p:spPr>
          <a:xfrm>
            <a:off x="11331" y="2710082"/>
            <a:ext cx="19429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(b) inter.</a:t>
            </a:r>
            <a:endParaRPr lang="en-US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2CDEC24-6F74-41D9-B406-5B191D2009F0}"/>
              </a:ext>
            </a:extLst>
          </p:cNvPr>
          <p:cNvSpPr txBox="1"/>
          <p:nvPr/>
        </p:nvSpPr>
        <p:spPr>
          <a:xfrm>
            <a:off x="36739" y="4281604"/>
            <a:ext cx="19429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(c) strong</a:t>
            </a:r>
            <a:endParaRPr lang="en-US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C2C1E98-4291-477F-B43D-26F91C3E48B1}"/>
              </a:ext>
            </a:extLst>
          </p:cNvPr>
          <p:cNvSpPr txBox="1"/>
          <p:nvPr/>
        </p:nvSpPr>
        <p:spPr>
          <a:xfrm>
            <a:off x="134584" y="923977"/>
            <a:ext cx="15788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SB int.</a:t>
            </a:r>
            <a:endParaRPr lang="en-US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013ED4DB-703F-48C4-BAF2-E267A0134A91}"/>
              </a:ext>
            </a:extLst>
          </p:cNvPr>
          <p:cNvSpPr txBox="1"/>
          <p:nvPr/>
        </p:nvSpPr>
        <p:spPr>
          <a:xfrm>
            <a:off x="4421909" y="1385432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(a) weak</a:t>
            </a:r>
            <a:endParaRPr 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2E71EDE9-6C7B-495C-A44D-79DF06646B7D}"/>
              </a:ext>
            </a:extLst>
          </p:cNvPr>
          <p:cNvSpPr txBox="1"/>
          <p:nvPr/>
        </p:nvSpPr>
        <p:spPr>
          <a:xfrm>
            <a:off x="4421909" y="2824802"/>
            <a:ext cx="19429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(b) inter.</a:t>
            </a:r>
            <a:endParaRPr lang="en-US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E3E3D190-6B94-4211-AC19-96F964ECDB47}"/>
              </a:ext>
            </a:extLst>
          </p:cNvPr>
          <p:cNvSpPr txBox="1"/>
          <p:nvPr/>
        </p:nvSpPr>
        <p:spPr>
          <a:xfrm>
            <a:off x="4380979" y="4281604"/>
            <a:ext cx="19429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(c) strong</a:t>
            </a:r>
            <a:endParaRPr lang="en-US" dirty="0"/>
          </a:p>
        </p:txBody>
      </p:sp>
      <p:graphicFrame>
        <p:nvGraphicFramePr>
          <p:cNvPr id="20" name="オブジェクト 19">
            <a:extLst>
              <a:ext uri="{FF2B5EF4-FFF2-40B4-BE49-F238E27FC236}">
                <a16:creationId xmlns:a16="http://schemas.microsoft.com/office/drawing/2014/main" id="{13C3B3B2-A391-4F3F-8A27-3FF65F7DE6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56176" y="6342499"/>
          <a:ext cx="2895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895480" imgH="482400" progId="Equation.DSMT4">
                  <p:embed/>
                </p:oleObj>
              </mc:Choice>
              <mc:Fallback>
                <p:oleObj name="Equation" r:id="rId6" imgW="2895480" imgH="482400" progId="Equation.DSMT4">
                  <p:embed/>
                  <p:pic>
                    <p:nvPicPr>
                      <p:cNvPr id="20" name="オブジェクト 19">
                        <a:extLst>
                          <a:ext uri="{FF2B5EF4-FFF2-40B4-BE49-F238E27FC236}">
                            <a16:creationId xmlns:a16="http://schemas.microsoft.com/office/drawing/2014/main" id="{13C3B3B2-A391-4F3F-8A27-3FF65F7DE6B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176" y="6342499"/>
                        <a:ext cx="2895600" cy="482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98ABE600-AFC4-438C-AB5C-6DFBF41687F4}"/>
              </a:ext>
            </a:extLst>
          </p:cNvPr>
          <p:cNvSpPr txBox="1"/>
          <p:nvPr/>
        </p:nvSpPr>
        <p:spPr>
          <a:xfrm>
            <a:off x="5325417" y="6416402"/>
            <a:ext cx="792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Area:</a:t>
            </a:r>
            <a:endParaRPr lang="en-US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337D705-062E-4F18-8F1A-10A778AB9159}"/>
              </a:ext>
            </a:extLst>
          </p:cNvPr>
          <p:cNvSpPr txBox="1"/>
          <p:nvPr/>
        </p:nvSpPr>
        <p:spPr>
          <a:xfrm>
            <a:off x="1294458" y="6437797"/>
            <a:ext cx="792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Area:</a:t>
            </a:r>
            <a:endParaRPr 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184B6481-2D52-4189-AF68-83E4EACBCF2A}"/>
              </a:ext>
            </a:extLst>
          </p:cNvPr>
          <p:cNvSpPr txBox="1"/>
          <p:nvPr/>
        </p:nvSpPr>
        <p:spPr>
          <a:xfrm>
            <a:off x="1954302" y="6442795"/>
            <a:ext cx="25733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C00000"/>
                </a:solidFill>
                <a:ea typeface="Arial Unicode MS" panose="020B0604020202020204" pitchFamily="50" charset="-128"/>
                <a:sym typeface="Wingdings" pitchFamily="2" charset="2"/>
              </a:rPr>
              <a:t>Effective Work 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23AB14DB-1225-49E9-95CC-331D6305DFEA}"/>
              </a:ext>
            </a:extLst>
          </p:cNvPr>
          <p:cNvSpPr txBox="1"/>
          <p:nvPr/>
        </p:nvSpPr>
        <p:spPr>
          <a:xfrm>
            <a:off x="5580112" y="312621"/>
            <a:ext cx="4590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https://arxiv.org/abs/2405.17791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C376D462-DC96-47C8-B928-CD1FB9EA732E}"/>
              </a:ext>
            </a:extLst>
          </p:cNvPr>
          <p:cNvSpPr txBox="1"/>
          <p:nvPr/>
        </p:nvSpPr>
        <p:spPr>
          <a:xfrm>
            <a:off x="22128" y="5612151"/>
            <a:ext cx="159754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  <a:sym typeface="Wingdings" pitchFamily="2" charset="2"/>
              </a:rPr>
              <a:t>Because of waste heat, cl &amp; </a:t>
            </a:r>
            <a:r>
              <a:rPr lang="en-US" altLang="ja-JP" sz="1400" dirty="0" err="1">
                <a:solidFill>
                  <a:srgbClr val="FF0000"/>
                </a:solidFill>
                <a:ea typeface="Arial Unicode MS" panose="020B0604020202020204" pitchFamily="50" charset="-128"/>
                <a:sym typeface="Wingdings" pitchFamily="2" charset="2"/>
              </a:rPr>
              <a:t>qm</a:t>
            </a:r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  <a:sym typeface="Wingdings" pitchFamily="2" charset="2"/>
              </a:rPr>
              <a:t> results depend on SB coupling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CC522D83-CD1C-4F1F-8746-9E58B9C97A3A}"/>
              </a:ext>
            </a:extLst>
          </p:cNvPr>
          <p:cNvSpPr txBox="1"/>
          <p:nvPr/>
        </p:nvSpPr>
        <p:spPr>
          <a:xfrm>
            <a:off x="4354212" y="5486189"/>
            <a:ext cx="166648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Area are lager than quasi-static case, because of waste heat.</a:t>
            </a:r>
          </a:p>
        </p:txBody>
      </p:sp>
      <p:sp>
        <p:nvSpPr>
          <p:cNvPr id="26" name="四角形: 角を丸くする 25">
            <a:extLst>
              <a:ext uri="{FF2B5EF4-FFF2-40B4-BE49-F238E27FC236}">
                <a16:creationId xmlns:a16="http://schemas.microsoft.com/office/drawing/2014/main" id="{A665FEE3-5720-4960-A64F-C8D02532EDF9}"/>
              </a:ext>
            </a:extLst>
          </p:cNvPr>
          <p:cNvSpPr/>
          <p:nvPr/>
        </p:nvSpPr>
        <p:spPr>
          <a:xfrm>
            <a:off x="1475657" y="4281604"/>
            <a:ext cx="2878556" cy="1451652"/>
          </a:xfrm>
          <a:prstGeom prst="round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DD42DF98-C507-4473-AC35-CFD42427BE3E}"/>
              </a:ext>
            </a:extLst>
          </p:cNvPr>
          <p:cNvSpPr txBox="1"/>
          <p:nvPr/>
        </p:nvSpPr>
        <p:spPr>
          <a:xfrm>
            <a:off x="3770850" y="5140044"/>
            <a:ext cx="11659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ea typeface="Arial Unicode MS" panose="020B0604020202020204" pitchFamily="50" charset="-128"/>
                <a:sym typeface="Wingdings" pitchFamily="2" charset="2"/>
              </a:rPr>
              <a:t>damper</a:t>
            </a:r>
            <a:endParaRPr lang="en-US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0E2382EE-9146-42E2-8375-DD73D3BE8A2F}"/>
              </a:ext>
            </a:extLst>
          </p:cNvPr>
          <p:cNvSpPr txBox="1"/>
          <p:nvPr/>
        </p:nvSpPr>
        <p:spPr>
          <a:xfrm>
            <a:off x="1993346" y="686547"/>
            <a:ext cx="2213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1" dirty="0">
                <a:solidFill>
                  <a:srgbClr val="0C0597"/>
                </a:solidFill>
                <a:ea typeface="Arial Unicode MS" panose="020B0604020202020204" pitchFamily="50" charset="-128"/>
                <a:sym typeface="Wingdings" pitchFamily="2" charset="2"/>
              </a:rPr>
              <a:t>E-P</a:t>
            </a:r>
            <a:r>
              <a:rPr lang="en-US" b="1" dirty="0">
                <a:solidFill>
                  <a:srgbClr val="0C0597"/>
                </a:solidFill>
                <a:ea typeface="Arial Unicode MS" panose="020B0604020202020204" pitchFamily="50" charset="-128"/>
                <a:sym typeface="Wingdings" pitchFamily="2" charset="2"/>
              </a:rPr>
              <a:t> diagram</a:t>
            </a:r>
            <a:endParaRPr lang="en-US" dirty="0">
              <a:solidFill>
                <a:srgbClr val="0C0597"/>
              </a:solidFill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E61301B5-8D7D-4378-88F1-51B06849E6F4}"/>
              </a:ext>
            </a:extLst>
          </p:cNvPr>
          <p:cNvSpPr txBox="1"/>
          <p:nvPr/>
        </p:nvSpPr>
        <p:spPr>
          <a:xfrm>
            <a:off x="6441050" y="713844"/>
            <a:ext cx="2213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1" dirty="0">
                <a:solidFill>
                  <a:srgbClr val="FF0000"/>
                </a:solidFill>
                <a:ea typeface="Arial Unicode MS" panose="020B0604020202020204" pitchFamily="50" charset="-128"/>
                <a:sym typeface="Wingdings" pitchFamily="2" charset="2"/>
              </a:rPr>
              <a:t>T-S</a:t>
            </a:r>
            <a:r>
              <a:rPr lang="en-US" b="1" dirty="0">
                <a:solidFill>
                  <a:srgbClr val="FF0000"/>
                </a:solidFill>
                <a:ea typeface="Arial Unicode MS" panose="020B0604020202020204" pitchFamily="50" charset="-128"/>
                <a:sym typeface="Wingdings" pitchFamily="2" charset="2"/>
              </a:rPr>
              <a:t> diagram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2" name="四角形: 角を丸くする 31">
            <a:extLst>
              <a:ext uri="{FF2B5EF4-FFF2-40B4-BE49-F238E27FC236}">
                <a16:creationId xmlns:a16="http://schemas.microsoft.com/office/drawing/2014/main" id="{26CBC839-D97F-465A-A4F9-0C92A277A183}"/>
              </a:ext>
            </a:extLst>
          </p:cNvPr>
          <p:cNvSpPr/>
          <p:nvPr/>
        </p:nvSpPr>
        <p:spPr>
          <a:xfrm>
            <a:off x="5886820" y="1450619"/>
            <a:ext cx="2869850" cy="4305652"/>
          </a:xfrm>
          <a:prstGeom prst="round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70EDCF6F-BE62-4E4B-BE5E-466B0A8BA6A1}"/>
              </a:ext>
            </a:extLst>
          </p:cNvPr>
          <p:cNvSpPr txBox="1"/>
          <p:nvPr/>
        </p:nvSpPr>
        <p:spPr>
          <a:xfrm>
            <a:off x="3111116" y="2596886"/>
            <a:ext cx="4388025" cy="2308324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3600" dirty="0" err="1">
                <a:solidFill>
                  <a:srgbClr val="0066FF"/>
                </a:solidFill>
              </a:rPr>
              <a:t>Noneq</a:t>
            </a:r>
            <a:r>
              <a:rPr lang="en-US" altLang="ja-JP" sz="3600" dirty="0">
                <a:solidFill>
                  <a:srgbClr val="0066FF"/>
                </a:solidFill>
              </a:rPr>
              <a:t>. potentials,</a:t>
            </a:r>
          </a:p>
          <a:p>
            <a:r>
              <a:rPr lang="en-US" altLang="ja-JP" sz="3600" dirty="0"/>
              <a:t>Intensive variables</a:t>
            </a:r>
          </a:p>
          <a:p>
            <a:r>
              <a:rPr lang="en-US" altLang="ja-JP" sz="3600" dirty="0">
                <a:solidFill>
                  <a:srgbClr val="FF0000"/>
                </a:solidFill>
              </a:rPr>
              <a:t>Extensive variables</a:t>
            </a:r>
          </a:p>
          <a:p>
            <a:r>
              <a:rPr lang="en-US" altLang="ja-JP" sz="3600" dirty="0">
                <a:solidFill>
                  <a:srgbClr val="0066FF"/>
                </a:solidFill>
              </a:rPr>
              <a:t>(All state variables)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86727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26" grpId="0" animBg="1"/>
      <p:bldP spid="32" grpId="0" animBg="1"/>
      <p:bldP spid="3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27393" y="1342"/>
            <a:ext cx="3293564" cy="1143000"/>
          </a:xfrm>
        </p:spPr>
        <p:txBody>
          <a:bodyPr>
            <a:normAutofit/>
          </a:bodyPr>
          <a:lstStyle/>
          <a:p>
            <a:r>
              <a:rPr lang="en-US" altLang="ja-JP" sz="48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Summery</a:t>
            </a:r>
            <a:r>
              <a:rPr lang="en-US" altLang="ja-JP" dirty="0"/>
              <a:t> </a:t>
            </a:r>
            <a:endParaRPr kumimoji="1" lang="ja-JP" altLang="en-US" sz="2000" dirty="0"/>
          </a:p>
        </p:txBody>
      </p:sp>
      <p:sp>
        <p:nvSpPr>
          <p:cNvPr id="3" name="正方形/長方形 2"/>
          <p:cNvSpPr/>
          <p:nvPr/>
        </p:nvSpPr>
        <p:spPr>
          <a:xfrm>
            <a:off x="2734531" y="5955564"/>
            <a:ext cx="204414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Akihito Kato</a:t>
            </a:r>
          </a:p>
          <a:p>
            <a:r>
              <a:rPr lang="en-US" altLang="ja-JP" dirty="0"/>
              <a:t>Souichi Sakamoto</a:t>
            </a:r>
          </a:p>
          <a:p>
            <a:r>
              <a:rPr lang="en-US" altLang="ja-JP" dirty="0"/>
              <a:t>Shoki Koyanagi</a:t>
            </a:r>
          </a:p>
          <a:p>
            <a:endParaRPr lang="ja-JP" altLang="en-US" dirty="0"/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084" y="6015369"/>
            <a:ext cx="664271" cy="785047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1862" y="6030344"/>
            <a:ext cx="727121" cy="769893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7997" y="6030344"/>
            <a:ext cx="672357" cy="759676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5799018" y="6492909"/>
            <a:ext cx="30187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/>
              <a:t>Funding: JSPS </a:t>
            </a:r>
            <a:r>
              <a:rPr lang="en-US" altLang="ja-JP" b="1" dirty="0" err="1"/>
              <a:t>Kakenhi</a:t>
            </a:r>
            <a:r>
              <a:rPr lang="en-US" altLang="ja-JP" b="1" dirty="0"/>
              <a:t> B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179512" y="1437554"/>
            <a:ext cx="3957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C00000"/>
                </a:solidFill>
              </a:rPr>
              <a:t>DL minimum work principle:</a:t>
            </a:r>
            <a:endParaRPr lang="en-US" altLang="ja-JP" sz="2800" dirty="0">
              <a:solidFill>
                <a:srgbClr val="0066FF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-4556" y="5347873"/>
            <a:ext cx="9085310" cy="492443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2600" dirty="0">
                <a:solidFill>
                  <a:srgbClr val="FF0000"/>
                </a:solidFill>
              </a:rPr>
              <a:t>  All theories based on Markov </a:t>
            </a:r>
            <a:r>
              <a:rPr lang="en-US" altLang="ja-JP" sz="2600" dirty="0" err="1">
                <a:solidFill>
                  <a:srgbClr val="FF0000"/>
                </a:solidFill>
              </a:rPr>
              <a:t>assump</a:t>
            </a:r>
            <a:r>
              <a:rPr lang="en-US" altLang="ja-JP" sz="2600" dirty="0">
                <a:solidFill>
                  <a:srgbClr val="FF0000"/>
                </a:solidFill>
              </a:rPr>
              <a:t>. must be reevaluated</a:t>
            </a:r>
          </a:p>
        </p:txBody>
      </p:sp>
      <p:graphicFrame>
        <p:nvGraphicFramePr>
          <p:cNvPr id="24" name="オブジェクト 23">
            <a:extLst>
              <a:ext uri="{FF2B5EF4-FFF2-40B4-BE49-F238E27FC236}">
                <a16:creationId xmlns:a16="http://schemas.microsoft.com/office/drawing/2014/main" id="{6DFD6BAB-0815-4784-B56B-0CAA7F7E84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4745262"/>
              </p:ext>
            </p:extLst>
          </p:nvPr>
        </p:nvGraphicFramePr>
        <p:xfrm>
          <a:off x="4311650" y="1484784"/>
          <a:ext cx="2667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66880" imgH="419040" progId="Equation.DSMT4">
                  <p:embed/>
                </p:oleObj>
              </mc:Choice>
              <mc:Fallback>
                <p:oleObj name="Equation" r:id="rId6" imgW="2666880" imgH="419040" progId="Equation.DSMT4">
                  <p:embed/>
                  <p:pic>
                    <p:nvPicPr>
                      <p:cNvPr id="24" name="オブジェクト 23">
                        <a:extLst>
                          <a:ext uri="{FF2B5EF4-FFF2-40B4-BE49-F238E27FC236}">
                            <a16:creationId xmlns:a16="http://schemas.microsoft.com/office/drawing/2014/main" id="{6DFD6BAB-0815-4784-B56B-0CAA7F7E84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1650" y="1484784"/>
                        <a:ext cx="26670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BC7FD8C-3287-44EE-9141-57BC96406E10}"/>
              </a:ext>
            </a:extLst>
          </p:cNvPr>
          <p:cNvSpPr txBox="1"/>
          <p:nvPr/>
        </p:nvSpPr>
        <p:spPr>
          <a:xfrm>
            <a:off x="3857715" y="10309"/>
            <a:ext cx="50299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de-DE" b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i) Eq. part: J. Chem. Phys. </a:t>
            </a:r>
            <a:r>
              <a:rPr lang="de-DE" b="1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160</a:t>
            </a:r>
            <a:r>
              <a:rPr lang="de-DE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, 234112 (2024)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BA66EE2D-0F3A-4EF3-903F-D5AF76BA61DB}"/>
              </a:ext>
            </a:extLst>
          </p:cNvPr>
          <p:cNvSpPr txBox="1"/>
          <p:nvPr/>
        </p:nvSpPr>
        <p:spPr>
          <a:xfrm>
            <a:off x="3857715" y="357547"/>
            <a:ext cx="5806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ii) Non-Eq part: </a:t>
            </a:r>
            <a:r>
              <a:rPr lang="de-DE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8"/>
              </a:rPr>
              <a:t>J. Chem. Phys. </a:t>
            </a:r>
            <a:r>
              <a:rPr lang="de-DE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8"/>
              </a:rPr>
              <a:t>161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8"/>
              </a:rPr>
              <a:t>, 114113 (2024</a:t>
            </a:r>
            <a:endParaRPr lang="en-US" dirty="0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904901D6-C003-469D-8319-4087A2D9E035}"/>
              </a:ext>
            </a:extLst>
          </p:cNvPr>
          <p:cNvSpPr txBox="1"/>
          <p:nvPr/>
        </p:nvSpPr>
        <p:spPr>
          <a:xfrm>
            <a:off x="179512" y="1860743"/>
            <a:ext cx="84969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chemeClr val="bg2">
                    <a:lumMod val="10000"/>
                  </a:schemeClr>
                </a:solidFill>
                <a:ea typeface="Arial Unicode MS" panose="020B0604020202020204" pitchFamily="50" charset="-128"/>
              </a:rPr>
              <a:t>From the (-2)</a:t>
            </a:r>
            <a:r>
              <a:rPr lang="en-US" altLang="ja-JP" sz="2400" baseline="30000" dirty="0" err="1">
                <a:solidFill>
                  <a:schemeClr val="bg2">
                    <a:lumMod val="10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2400" dirty="0">
                <a:solidFill>
                  <a:schemeClr val="bg2">
                    <a:lumMod val="10000"/>
                  </a:schemeClr>
                </a:solidFill>
                <a:ea typeface="Arial Unicode MS" panose="020B0604020202020204" pitchFamily="50" charset="-128"/>
              </a:rPr>
              <a:t> to 2</a:t>
            </a:r>
            <a:r>
              <a:rPr lang="en-US" altLang="ja-JP" sz="2400" baseline="30000" dirty="0">
                <a:solidFill>
                  <a:schemeClr val="bg2">
                    <a:lumMod val="10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2400" dirty="0">
                <a:solidFill>
                  <a:schemeClr val="bg2">
                    <a:lumMod val="10000"/>
                  </a:schemeClr>
                </a:solidFill>
                <a:ea typeface="Arial Unicode MS" panose="020B0604020202020204" pitchFamily="50" charset="-128"/>
              </a:rPr>
              <a:t> laws of thermodynamics, we obtain</a:t>
            </a:r>
            <a:endParaRPr lang="en-US" sz="24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38844F28-0F72-4604-A3BE-044B37DB45D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9185" y="2364657"/>
            <a:ext cx="5184576" cy="2855979"/>
          </a:xfrm>
          <a:prstGeom prst="rect">
            <a:avLst/>
          </a:prstGeom>
        </p:spPr>
      </p:pic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53DF7AC7-62BF-484A-8BD2-064CADBDC477}"/>
              </a:ext>
            </a:extLst>
          </p:cNvPr>
          <p:cNvSpPr/>
          <p:nvPr/>
        </p:nvSpPr>
        <p:spPr>
          <a:xfrm>
            <a:off x="232321" y="3933056"/>
            <a:ext cx="5140515" cy="1264691"/>
          </a:xfrm>
          <a:prstGeom prst="rect">
            <a:avLst/>
          </a:prstGeom>
          <a:solidFill>
            <a:srgbClr val="FF7C8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4714560F-EDD1-4748-A5ED-CEA90075E95E}"/>
              </a:ext>
            </a:extLst>
          </p:cNvPr>
          <p:cNvSpPr txBox="1"/>
          <p:nvPr/>
        </p:nvSpPr>
        <p:spPr>
          <a:xfrm>
            <a:off x="3794071" y="741307"/>
            <a:ext cx="56355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iii) </a:t>
            </a:r>
            <a:r>
              <a:rPr lang="en-US" dirty="0">
                <a:solidFill>
                  <a:srgbClr val="FF0000"/>
                </a:solidFill>
              </a:rPr>
              <a:t>Source code: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F0C45A81-A07A-4C1D-A14B-C5D251A10F9F}"/>
              </a:ext>
            </a:extLst>
          </p:cNvPr>
          <p:cNvSpPr txBox="1"/>
          <p:nvPr/>
        </p:nvSpPr>
        <p:spPr>
          <a:xfrm>
            <a:off x="5491208" y="740859"/>
            <a:ext cx="37376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0"/>
              </a:rPr>
              <a:t>J. Chem. Phys. </a:t>
            </a:r>
            <a:r>
              <a:rPr lang="de-DE" altLang="ja-JP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0"/>
              </a:rPr>
              <a:t>161</a:t>
            </a:r>
            <a:r>
              <a:rPr lang="de-DE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0"/>
              </a:rPr>
              <a:t>, 112501 (2024).</a:t>
            </a:r>
            <a:endParaRPr lang="en-US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BA2A4BCE-1DE6-4F73-A33E-16690C2AE5D9}"/>
              </a:ext>
            </a:extLst>
          </p:cNvPr>
          <p:cNvSpPr txBox="1"/>
          <p:nvPr/>
        </p:nvSpPr>
        <p:spPr>
          <a:xfrm>
            <a:off x="5372837" y="3207397"/>
            <a:ext cx="625749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(Our theory is quantitative!)</a:t>
            </a:r>
            <a:endParaRPr lang="en-US" dirty="0">
              <a:solidFill>
                <a:srgbClr val="0066FF"/>
              </a:solidFill>
            </a:endParaRPr>
          </a:p>
          <a:p>
            <a:r>
              <a:rPr lang="en-US" dirty="0">
                <a:solidFill>
                  <a:srgbClr val="0066FF"/>
                </a:solidFill>
              </a:rPr>
              <a:t>free energies, </a:t>
            </a:r>
          </a:p>
          <a:p>
            <a:r>
              <a:rPr lang="en-US" dirty="0">
                <a:solidFill>
                  <a:srgbClr val="0066FF"/>
                </a:solidFill>
              </a:rPr>
              <a:t>intensive &amp; extensive variables </a:t>
            </a:r>
          </a:p>
          <a:p>
            <a:r>
              <a:rPr lang="en-US" dirty="0">
                <a:solidFill>
                  <a:srgbClr val="0066FF"/>
                </a:solidFill>
              </a:rPr>
              <a:t>     </a:t>
            </a:r>
            <a:r>
              <a:rPr lang="ja-JP" altLang="en-US" dirty="0"/>
              <a:t>⇒　</a:t>
            </a:r>
            <a:r>
              <a:rPr lang="en-US" dirty="0"/>
              <a:t>all physical observables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25143A11-9225-416E-A89A-ECDB4A36B005}"/>
              </a:ext>
            </a:extLst>
          </p:cNvPr>
          <p:cNvSpPr txBox="1"/>
          <p:nvPr/>
        </p:nvSpPr>
        <p:spPr>
          <a:xfrm>
            <a:off x="6084168" y="4331656"/>
            <a:ext cx="62574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= Experimental observables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28833BEE-3341-406A-B00A-CB9C3067A1F1}"/>
              </a:ext>
            </a:extLst>
          </p:cNvPr>
          <p:cNvSpPr txBox="1"/>
          <p:nvPr/>
        </p:nvSpPr>
        <p:spPr>
          <a:xfrm>
            <a:off x="5372312" y="2465926"/>
            <a:ext cx="7315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Nonperturbative &amp; </a:t>
            </a:r>
            <a:r>
              <a:rPr lang="en-US" dirty="0" err="1"/>
              <a:t>nonMarkovian</a:t>
            </a:r>
            <a:endParaRPr lang="en-US" dirty="0"/>
          </a:p>
          <a:p>
            <a:r>
              <a:rPr lang="en-US" dirty="0"/>
              <a:t>For both classical and quantum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F95D5560-96BC-45D9-A96D-D0080B8EB612}"/>
              </a:ext>
            </a:extLst>
          </p:cNvPr>
          <p:cNvSpPr txBox="1"/>
          <p:nvPr/>
        </p:nvSpPr>
        <p:spPr>
          <a:xfrm>
            <a:off x="540518" y="2802463"/>
            <a:ext cx="4388025" cy="2308324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3600" dirty="0" err="1">
                <a:solidFill>
                  <a:srgbClr val="0066FF"/>
                </a:solidFill>
              </a:rPr>
              <a:t>Noneq</a:t>
            </a:r>
            <a:r>
              <a:rPr lang="en-US" altLang="ja-JP" sz="3600" dirty="0">
                <a:solidFill>
                  <a:srgbClr val="0066FF"/>
                </a:solidFill>
              </a:rPr>
              <a:t>. potentials,</a:t>
            </a:r>
          </a:p>
          <a:p>
            <a:r>
              <a:rPr lang="en-US" altLang="ja-JP" sz="3600" dirty="0"/>
              <a:t>Intensive variables</a:t>
            </a:r>
          </a:p>
          <a:p>
            <a:r>
              <a:rPr lang="en-US" altLang="ja-JP" sz="3600" dirty="0">
                <a:solidFill>
                  <a:srgbClr val="FF0000"/>
                </a:solidFill>
              </a:rPr>
              <a:t>Extensive variables</a:t>
            </a:r>
          </a:p>
          <a:p>
            <a:r>
              <a:rPr lang="en-US" altLang="ja-JP" sz="3600" dirty="0">
                <a:solidFill>
                  <a:srgbClr val="0066FF"/>
                </a:solidFill>
              </a:rPr>
              <a:t>(All state variables)</a:t>
            </a:r>
            <a:endParaRPr lang="en-US" sz="3600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908192D-2669-4E5F-AAE0-C398BAC17BEA}"/>
              </a:ext>
            </a:extLst>
          </p:cNvPr>
          <p:cNvSpPr txBox="1"/>
          <p:nvPr/>
        </p:nvSpPr>
        <p:spPr>
          <a:xfrm>
            <a:off x="3794071" y="1074289"/>
            <a:ext cx="56355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iv) </a:t>
            </a:r>
            <a:r>
              <a:rPr lang="en-US" dirty="0">
                <a:solidFill>
                  <a:srgbClr val="FF0000"/>
                </a:solidFill>
              </a:rPr>
              <a:t>Source code (spin-Boson): </a:t>
            </a:r>
            <a:r>
              <a:rPr lang="de-DE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8"/>
              </a:rPr>
              <a:t>JCP</a:t>
            </a:r>
            <a:r>
              <a:rPr lang="de-DE" altLang="ja-JP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8"/>
              </a:rPr>
              <a:t>161</a:t>
            </a:r>
            <a:r>
              <a:rPr lang="de-DE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8"/>
              </a:rPr>
              <a:t>,</a:t>
            </a:r>
            <a:r>
              <a:rPr lang="de-DE" altLang="ja-JP" dirty="0"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8"/>
              </a:rPr>
              <a:t>162501</a:t>
            </a:r>
            <a:r>
              <a:rPr lang="de-DE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8"/>
              </a:rPr>
              <a:t>(2024</a:t>
            </a:r>
            <a:r>
              <a:rPr lang="de-DE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40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図 90">
            <a:extLst>
              <a:ext uri="{FF2B5EF4-FFF2-40B4-BE49-F238E27FC236}">
                <a16:creationId xmlns:a16="http://schemas.microsoft.com/office/drawing/2014/main" id="{C3874E19-C628-4AEF-93F8-8C86C8CBA9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4927" y="4079309"/>
            <a:ext cx="3710789" cy="26880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四角形: 角を丸くする 5">
                <a:extLst>
                  <a:ext uri="{FF2B5EF4-FFF2-40B4-BE49-F238E27FC236}">
                    <a16:creationId xmlns:a16="http://schemas.microsoft.com/office/drawing/2014/main" id="{DF0518DF-A34B-4AE8-A859-361121605EC7}"/>
                  </a:ext>
                </a:extLst>
              </p:cNvPr>
              <p:cNvSpPr/>
              <p:nvPr/>
            </p:nvSpPr>
            <p:spPr>
              <a:xfrm>
                <a:off x="898087" y="3804547"/>
                <a:ext cx="1303794" cy="994172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d>
                        <m:d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kumimoji="1" lang="en-US" altLang="ja-JP" sz="1400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d>
                        <m:dPr>
                          <m:ctrlP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kumimoji="1" lang="en-US" altLang="ja-JP" sz="1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kumimoji="1" lang="en-US" altLang="ja-JP" sz="1400" dirty="0"/>
              </a:p>
            </p:txBody>
          </p:sp>
        </mc:Choice>
        <mc:Fallback xmlns="">
          <p:sp>
            <p:nvSpPr>
              <p:cNvPr id="6" name="四角形: 角を丸くする 5">
                <a:extLst>
                  <a:ext uri="{FF2B5EF4-FFF2-40B4-BE49-F238E27FC236}">
                    <a16:creationId xmlns:a16="http://schemas.microsoft.com/office/drawing/2014/main" id="{DF0518DF-A34B-4AE8-A859-361121605E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087" y="3804547"/>
                <a:ext cx="1303794" cy="994172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矢印: 右 8">
            <a:extLst>
              <a:ext uri="{FF2B5EF4-FFF2-40B4-BE49-F238E27FC236}">
                <a16:creationId xmlns:a16="http://schemas.microsoft.com/office/drawing/2014/main" id="{D47CE7AC-E4A9-40C6-B484-4DB10AC6D105}"/>
              </a:ext>
            </a:extLst>
          </p:cNvPr>
          <p:cNvSpPr/>
          <p:nvPr/>
        </p:nvSpPr>
        <p:spPr>
          <a:xfrm>
            <a:off x="2376744" y="3757624"/>
            <a:ext cx="937260" cy="1118592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ML</a:t>
            </a:r>
            <a:endParaRPr kumimoji="1" lang="ja-JP" altLang="en-US" dirty="0"/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FB999F0F-88A4-4FF4-9B13-615A5136E7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58" y="4964799"/>
            <a:ext cx="1473116" cy="1473116"/>
          </a:xfrm>
          <a:prstGeom prst="rect">
            <a:avLst/>
          </a:prstGeo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0B6911A-D6BD-434B-892F-E6B7CC213812}"/>
              </a:ext>
            </a:extLst>
          </p:cNvPr>
          <p:cNvSpPr txBox="1"/>
          <p:nvPr/>
        </p:nvSpPr>
        <p:spPr>
          <a:xfrm>
            <a:off x="3429597" y="6489463"/>
            <a:ext cx="1762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For each mol.</a:t>
            </a:r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287D50B-EDDF-4AF2-8D6A-E7D18B15FC4B}"/>
              </a:ext>
            </a:extLst>
          </p:cNvPr>
          <p:cNvSpPr txBox="1"/>
          <p:nvPr/>
        </p:nvSpPr>
        <p:spPr>
          <a:xfrm>
            <a:off x="497929" y="2324688"/>
            <a:ext cx="24032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Intramolecular</a:t>
            </a:r>
            <a:r>
              <a:rPr kumimoji="1" lang="ja-JP" altLang="en-US" dirty="0"/>
              <a:t> </a:t>
            </a:r>
            <a:r>
              <a:rPr kumimoji="1" lang="en-US" altLang="ja-JP" dirty="0"/>
              <a:t>modes</a:t>
            </a:r>
          </a:p>
          <a:p>
            <a:r>
              <a:rPr kumimoji="1" lang="en-US" altLang="ja-JP" dirty="0"/>
              <a:t>L J Force + Coulomb</a:t>
            </a:r>
          </a:p>
        </p:txBody>
      </p:sp>
      <p:pic>
        <p:nvPicPr>
          <p:cNvPr id="882" name="図 881">
            <a:extLst>
              <a:ext uri="{FF2B5EF4-FFF2-40B4-BE49-F238E27FC236}">
                <a16:creationId xmlns:a16="http://schemas.microsoft.com/office/drawing/2014/main" id="{E6713A10-4186-4AB2-BE8E-53010FCC385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656" y="2243326"/>
            <a:ext cx="1651572" cy="99417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83" name="テキスト ボックス 882">
                <a:extLst>
                  <a:ext uri="{FF2B5EF4-FFF2-40B4-BE49-F238E27FC236}">
                    <a16:creationId xmlns:a16="http://schemas.microsoft.com/office/drawing/2014/main" id="{073DDF99-7851-43BA-932E-F311A04B9917}"/>
                  </a:ext>
                </a:extLst>
              </p:cNvPr>
              <p:cNvSpPr txBox="1"/>
              <p:nvPr/>
            </p:nvSpPr>
            <p:spPr>
              <a:xfrm>
                <a:off x="3663543" y="2210952"/>
                <a:ext cx="31979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kumimoji="1" lang="en-US" altLang="ja-JP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m:rPr>
                              <m:sty m:val="p"/>
                            </m:rPr>
                            <a:rPr kumimoji="1" lang="en-US" altLang="ja-JP" b="0" i="0" dirty="0" smtClean="0">
                              <a:latin typeface="Cambria Math" panose="02040503050406030204" pitchFamily="18" charset="0"/>
                            </a:rPr>
                            <m:t>O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3" name="テキスト ボックス 882">
                <a:extLst>
                  <a:ext uri="{FF2B5EF4-FFF2-40B4-BE49-F238E27FC236}">
                    <a16:creationId xmlns:a16="http://schemas.microsoft.com/office/drawing/2014/main" id="{073DDF99-7851-43BA-932E-F311A04B99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3543" y="2210952"/>
                <a:ext cx="319799" cy="369332"/>
              </a:xfrm>
              <a:prstGeom prst="rect">
                <a:avLst/>
              </a:prstGeom>
              <a:blipFill>
                <a:blip r:embed="rId7"/>
                <a:stretch>
                  <a:fillRect t="-21667" r="-25000" b="-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4" name="テキスト ボックス 883">
                <a:extLst>
                  <a:ext uri="{FF2B5EF4-FFF2-40B4-BE49-F238E27FC236}">
                    <a16:creationId xmlns:a16="http://schemas.microsoft.com/office/drawing/2014/main" id="{4764E1DB-239C-44D0-8B5A-25C01365F3A7}"/>
                  </a:ext>
                </a:extLst>
              </p:cNvPr>
              <p:cNvSpPr txBox="1"/>
              <p:nvPr/>
            </p:nvSpPr>
            <p:spPr>
              <a:xfrm>
                <a:off x="3175168" y="2796920"/>
                <a:ext cx="34861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m:rPr>
                              <m:sty m:val="p"/>
                            </m:rPr>
                            <a:rPr lang="en-US" altLang="ja-JP" dirty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altLang="ja-JP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4" name="テキスト ボックス 883">
                <a:extLst>
                  <a:ext uri="{FF2B5EF4-FFF2-40B4-BE49-F238E27FC236}">
                    <a16:creationId xmlns:a16="http://schemas.microsoft.com/office/drawing/2014/main" id="{4764E1DB-239C-44D0-8B5A-25C01365F3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5168" y="2796920"/>
                <a:ext cx="348615" cy="369332"/>
              </a:xfrm>
              <a:prstGeom prst="rect">
                <a:avLst/>
              </a:prstGeom>
              <a:blipFill>
                <a:blip r:embed="rId8"/>
                <a:stretch>
                  <a:fillRect t="-21667" r="-42105" b="-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5" name="テキスト ボックス 884">
                <a:extLst>
                  <a:ext uri="{FF2B5EF4-FFF2-40B4-BE49-F238E27FC236}">
                    <a16:creationId xmlns:a16="http://schemas.microsoft.com/office/drawing/2014/main" id="{2CEA1F89-08E5-4EAB-8E4E-E35553C5E877}"/>
                  </a:ext>
                </a:extLst>
              </p:cNvPr>
              <p:cNvSpPr txBox="1"/>
              <p:nvPr/>
            </p:nvSpPr>
            <p:spPr>
              <a:xfrm>
                <a:off x="4106395" y="2753591"/>
                <a:ext cx="34861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⃗"/>
                              <m:ctrlP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ja-JP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m:rPr>
                              <m:sty m:val="p"/>
                            </m:rPr>
                            <a:rPr lang="en-US" altLang="ja-JP" dirty="0"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en-US" altLang="ja-JP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5" name="テキスト ボックス 884">
                <a:extLst>
                  <a:ext uri="{FF2B5EF4-FFF2-40B4-BE49-F238E27FC236}">
                    <a16:creationId xmlns:a16="http://schemas.microsoft.com/office/drawing/2014/main" id="{2CEA1F89-08E5-4EAB-8E4E-E35553C5E8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6395" y="2753591"/>
                <a:ext cx="348615" cy="369332"/>
              </a:xfrm>
              <a:prstGeom prst="rect">
                <a:avLst/>
              </a:prstGeom>
              <a:blipFill>
                <a:blip r:embed="rId9"/>
                <a:stretch>
                  <a:fillRect t="-21667" r="-42105" b="-166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86" name="直線矢印コネクタ 885">
            <a:extLst>
              <a:ext uri="{FF2B5EF4-FFF2-40B4-BE49-F238E27FC236}">
                <a16:creationId xmlns:a16="http://schemas.microsoft.com/office/drawing/2014/main" id="{54619126-A302-4CCD-A504-2127EAC02C0B}"/>
              </a:ext>
            </a:extLst>
          </p:cNvPr>
          <p:cNvCxnSpPr>
            <a:cxnSpLocks/>
          </p:cNvCxnSpPr>
          <p:nvPr/>
        </p:nvCxnSpPr>
        <p:spPr>
          <a:xfrm flipV="1">
            <a:off x="3377854" y="2487952"/>
            <a:ext cx="291857" cy="215780"/>
          </a:xfrm>
          <a:prstGeom prst="straightConnector1">
            <a:avLst/>
          </a:prstGeom>
          <a:ln w="1905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7" name="直線矢印コネクタ 886">
            <a:extLst>
              <a:ext uri="{FF2B5EF4-FFF2-40B4-BE49-F238E27FC236}">
                <a16:creationId xmlns:a16="http://schemas.microsoft.com/office/drawing/2014/main" id="{6C71EA3B-D92A-4751-85EF-DDED13E8CABB}"/>
              </a:ext>
            </a:extLst>
          </p:cNvPr>
          <p:cNvCxnSpPr>
            <a:cxnSpLocks/>
          </p:cNvCxnSpPr>
          <p:nvPr/>
        </p:nvCxnSpPr>
        <p:spPr>
          <a:xfrm flipH="1" flipV="1">
            <a:off x="3943985" y="2487952"/>
            <a:ext cx="248135" cy="215780"/>
          </a:xfrm>
          <a:prstGeom prst="straightConnector1">
            <a:avLst/>
          </a:prstGeom>
          <a:ln w="1905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8" name="円弧 887">
            <a:extLst>
              <a:ext uri="{FF2B5EF4-FFF2-40B4-BE49-F238E27FC236}">
                <a16:creationId xmlns:a16="http://schemas.microsoft.com/office/drawing/2014/main" id="{E9C5BDF3-65D5-40F1-809E-5B119D0B4DAE}"/>
              </a:ext>
            </a:extLst>
          </p:cNvPr>
          <p:cNvSpPr/>
          <p:nvPr/>
        </p:nvSpPr>
        <p:spPr>
          <a:xfrm>
            <a:off x="3576156" y="2619796"/>
            <a:ext cx="477865" cy="310528"/>
          </a:xfrm>
          <a:prstGeom prst="arc">
            <a:avLst>
              <a:gd name="adj1" fmla="val 1857758"/>
              <a:gd name="adj2" fmla="val 9039430"/>
            </a:avLst>
          </a:prstGeom>
          <a:ln w="28575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89" name="テキスト ボックス 888">
                <a:extLst>
                  <a:ext uri="{FF2B5EF4-FFF2-40B4-BE49-F238E27FC236}">
                    <a16:creationId xmlns:a16="http://schemas.microsoft.com/office/drawing/2014/main" id="{15D2F1B5-D0B4-40F1-A93E-07C12B9B5F68}"/>
                  </a:ext>
                </a:extLst>
              </p:cNvPr>
              <p:cNvSpPr txBox="1"/>
              <p:nvPr/>
            </p:nvSpPr>
            <p:spPr>
              <a:xfrm>
                <a:off x="3212948" y="2316230"/>
                <a:ext cx="24826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89" name="テキスト ボックス 888">
                <a:extLst>
                  <a:ext uri="{FF2B5EF4-FFF2-40B4-BE49-F238E27FC236}">
                    <a16:creationId xmlns:a16="http://schemas.microsoft.com/office/drawing/2014/main" id="{15D2F1B5-D0B4-40F1-A93E-07C12B9B5F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2948" y="2316230"/>
                <a:ext cx="248269" cy="369332"/>
              </a:xfrm>
              <a:prstGeom prst="rect">
                <a:avLst/>
              </a:prstGeom>
              <a:blipFill>
                <a:blip r:embed="rId10"/>
                <a:stretch>
                  <a:fillRect r="-31707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0" name="テキスト ボックス 889">
                <a:extLst>
                  <a:ext uri="{FF2B5EF4-FFF2-40B4-BE49-F238E27FC236}">
                    <a16:creationId xmlns:a16="http://schemas.microsoft.com/office/drawing/2014/main" id="{FF4E6955-CB17-413A-B811-3A480A2B586F}"/>
                  </a:ext>
                </a:extLst>
              </p:cNvPr>
              <p:cNvSpPr txBox="1"/>
              <p:nvPr/>
            </p:nvSpPr>
            <p:spPr>
              <a:xfrm>
                <a:off x="4103213" y="2342797"/>
                <a:ext cx="24826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b>
                          <m:r>
                            <a:rPr kumimoji="1" lang="en-US" altLang="ja-JP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890" name="テキスト ボックス 889">
                <a:extLst>
                  <a:ext uri="{FF2B5EF4-FFF2-40B4-BE49-F238E27FC236}">
                    <a16:creationId xmlns:a16="http://schemas.microsoft.com/office/drawing/2014/main" id="{FF4E6955-CB17-413A-B811-3A480A2B58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3213" y="2342797"/>
                <a:ext cx="248269" cy="369332"/>
              </a:xfrm>
              <a:prstGeom prst="rect">
                <a:avLst/>
              </a:prstGeom>
              <a:blipFill>
                <a:blip r:embed="rId11"/>
                <a:stretch>
                  <a:fillRect r="-3414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93" name="図 89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92171" y="289518"/>
            <a:ext cx="4240389" cy="3177898"/>
          </a:xfrm>
          <a:prstGeom prst="rect">
            <a:avLst/>
          </a:prstGeom>
        </p:spPr>
      </p:pic>
      <p:pic>
        <p:nvPicPr>
          <p:cNvPr id="895" name="図 894">
            <a:extLst>
              <a:ext uri="{FF2B5EF4-FFF2-40B4-BE49-F238E27FC236}">
                <a16:creationId xmlns:a16="http://schemas.microsoft.com/office/drawing/2014/main" id="{0BADD17D-E67A-4363-8DA4-1DCF563EC47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0559" y="2585458"/>
            <a:ext cx="389762" cy="25075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96" name="図 895">
            <a:extLst>
              <a:ext uri="{FF2B5EF4-FFF2-40B4-BE49-F238E27FC236}">
                <a16:creationId xmlns:a16="http://schemas.microsoft.com/office/drawing/2014/main" id="{17FB9340-FC19-409F-92C7-9FD6ABCC460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9087" y="2243326"/>
            <a:ext cx="402419" cy="250757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97" name="図 896">
            <a:extLst>
              <a:ext uri="{FF2B5EF4-FFF2-40B4-BE49-F238E27FC236}">
                <a16:creationId xmlns:a16="http://schemas.microsoft.com/office/drawing/2014/main" id="{5B9D502A-D58E-4963-971C-542F3797D91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144" y="2305444"/>
            <a:ext cx="402419" cy="195452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2924" name="グループ化 2923">
            <a:extLst>
              <a:ext uri="{FF2B5EF4-FFF2-40B4-BE49-F238E27FC236}">
                <a16:creationId xmlns:a16="http://schemas.microsoft.com/office/drawing/2014/main" id="{AE7F9864-AD33-4DE7-869A-1B6A4501F541}"/>
              </a:ext>
            </a:extLst>
          </p:cNvPr>
          <p:cNvGrpSpPr/>
          <p:nvPr/>
        </p:nvGrpSpPr>
        <p:grpSpPr>
          <a:xfrm rot="14159255">
            <a:off x="4910919" y="4937379"/>
            <a:ext cx="45719" cy="201606"/>
            <a:chOff x="9201364" y="5832245"/>
            <a:chExt cx="154522" cy="835485"/>
          </a:xfrm>
        </p:grpSpPr>
        <p:grpSp>
          <p:nvGrpSpPr>
            <p:cNvPr id="2925" name="グループ化 2924">
              <a:extLst>
                <a:ext uri="{FF2B5EF4-FFF2-40B4-BE49-F238E27FC236}">
                  <a16:creationId xmlns:a16="http://schemas.microsoft.com/office/drawing/2014/main" id="{6E6B9F46-DE67-4422-805F-1F3CA861F370}"/>
                </a:ext>
              </a:extLst>
            </p:cNvPr>
            <p:cNvGrpSpPr/>
            <p:nvPr/>
          </p:nvGrpSpPr>
          <p:grpSpPr>
            <a:xfrm>
              <a:off x="9207758" y="5832245"/>
              <a:ext cx="143591" cy="684848"/>
              <a:chOff x="5374478" y="2788920"/>
              <a:chExt cx="1104903" cy="2423636"/>
            </a:xfrm>
          </p:grpSpPr>
          <p:sp>
            <p:nvSpPr>
              <p:cNvPr id="2927" name="円弧 2926">
                <a:extLst>
                  <a:ext uri="{FF2B5EF4-FFF2-40B4-BE49-F238E27FC236}">
                    <a16:creationId xmlns:a16="http://schemas.microsoft.com/office/drawing/2014/main" id="{91E28BFF-C847-4C94-BB61-9677FC53EA4F}"/>
                  </a:ext>
                </a:extLst>
              </p:cNvPr>
              <p:cNvSpPr/>
              <p:nvPr/>
            </p:nvSpPr>
            <p:spPr>
              <a:xfrm rot="10800000">
                <a:off x="5374481" y="3064417"/>
                <a:ext cx="1104900" cy="161135"/>
              </a:xfrm>
              <a:prstGeom prst="arc">
                <a:avLst>
                  <a:gd name="adj1" fmla="val 19213"/>
                  <a:gd name="adj2" fmla="val 5400000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2928" name="グループ化 2927">
                <a:extLst>
                  <a:ext uri="{FF2B5EF4-FFF2-40B4-BE49-F238E27FC236}">
                    <a16:creationId xmlns:a16="http://schemas.microsoft.com/office/drawing/2014/main" id="{F33177FA-A0B6-4A43-9549-D5D2F4E111BE}"/>
                  </a:ext>
                </a:extLst>
              </p:cNvPr>
              <p:cNvGrpSpPr/>
              <p:nvPr/>
            </p:nvGrpSpPr>
            <p:grpSpPr>
              <a:xfrm>
                <a:off x="5374481" y="306391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72" name="円弧 2971">
                  <a:extLst>
                    <a:ext uri="{FF2B5EF4-FFF2-40B4-BE49-F238E27FC236}">
                      <a16:creationId xmlns:a16="http://schemas.microsoft.com/office/drawing/2014/main" id="{E8FB1EC6-52B5-44A7-9B3F-B10B93C5258C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73" name="円弧 2972">
                  <a:extLst>
                    <a:ext uri="{FF2B5EF4-FFF2-40B4-BE49-F238E27FC236}">
                      <a16:creationId xmlns:a16="http://schemas.microsoft.com/office/drawing/2014/main" id="{AFF43EEB-FA4E-411D-B17F-447A19490809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29" name="グループ化 2928">
                <a:extLst>
                  <a:ext uri="{FF2B5EF4-FFF2-40B4-BE49-F238E27FC236}">
                    <a16:creationId xmlns:a16="http://schemas.microsoft.com/office/drawing/2014/main" id="{809FF580-9F20-4E5C-B58F-E8FA729D64F4}"/>
                  </a:ext>
                </a:extLst>
              </p:cNvPr>
              <p:cNvGrpSpPr/>
              <p:nvPr/>
            </p:nvGrpSpPr>
            <p:grpSpPr>
              <a:xfrm>
                <a:off x="5374481" y="3189323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70" name="円弧 2969">
                  <a:extLst>
                    <a:ext uri="{FF2B5EF4-FFF2-40B4-BE49-F238E27FC236}">
                      <a16:creationId xmlns:a16="http://schemas.microsoft.com/office/drawing/2014/main" id="{2E9F6B45-0C49-48CE-9D7A-C6B502471AE9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71" name="円弧 2970">
                  <a:extLst>
                    <a:ext uri="{FF2B5EF4-FFF2-40B4-BE49-F238E27FC236}">
                      <a16:creationId xmlns:a16="http://schemas.microsoft.com/office/drawing/2014/main" id="{4E7D5EE9-F35E-45B9-B85E-0F389C00A4D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0" name="グループ化 2929">
                <a:extLst>
                  <a:ext uri="{FF2B5EF4-FFF2-40B4-BE49-F238E27FC236}">
                    <a16:creationId xmlns:a16="http://schemas.microsoft.com/office/drawing/2014/main" id="{B857F467-036F-4525-9542-80DD65167F3E}"/>
                  </a:ext>
                </a:extLst>
              </p:cNvPr>
              <p:cNvGrpSpPr/>
              <p:nvPr/>
            </p:nvGrpSpPr>
            <p:grpSpPr>
              <a:xfrm>
                <a:off x="5374481" y="3316547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8" name="円弧 2967">
                  <a:extLst>
                    <a:ext uri="{FF2B5EF4-FFF2-40B4-BE49-F238E27FC236}">
                      <a16:creationId xmlns:a16="http://schemas.microsoft.com/office/drawing/2014/main" id="{9BFF8814-1F08-4D9C-8C35-B0D966FB6C4F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9" name="円弧 2968">
                  <a:extLst>
                    <a:ext uri="{FF2B5EF4-FFF2-40B4-BE49-F238E27FC236}">
                      <a16:creationId xmlns:a16="http://schemas.microsoft.com/office/drawing/2014/main" id="{0A26B932-D3DB-4668-8704-EF5A5BC17B8D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1" name="グループ化 2930">
                <a:extLst>
                  <a:ext uri="{FF2B5EF4-FFF2-40B4-BE49-F238E27FC236}">
                    <a16:creationId xmlns:a16="http://schemas.microsoft.com/office/drawing/2014/main" id="{C21EBA4C-02B0-4FB7-8EF0-AE8C0296FA2B}"/>
                  </a:ext>
                </a:extLst>
              </p:cNvPr>
              <p:cNvGrpSpPr/>
              <p:nvPr/>
            </p:nvGrpSpPr>
            <p:grpSpPr>
              <a:xfrm>
                <a:off x="5374481" y="3443834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6" name="円弧 2965">
                  <a:extLst>
                    <a:ext uri="{FF2B5EF4-FFF2-40B4-BE49-F238E27FC236}">
                      <a16:creationId xmlns:a16="http://schemas.microsoft.com/office/drawing/2014/main" id="{C411D2B0-797C-4A23-BA7D-A79C6F798D72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7" name="円弧 2966">
                  <a:extLst>
                    <a:ext uri="{FF2B5EF4-FFF2-40B4-BE49-F238E27FC236}">
                      <a16:creationId xmlns:a16="http://schemas.microsoft.com/office/drawing/2014/main" id="{AEF35EC2-C568-4528-A6B9-68C648B64F9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2" name="グループ化 2931">
                <a:extLst>
                  <a:ext uri="{FF2B5EF4-FFF2-40B4-BE49-F238E27FC236}">
                    <a16:creationId xmlns:a16="http://schemas.microsoft.com/office/drawing/2014/main" id="{2E75BB65-B7EE-4EDA-93AE-B41B938124B1}"/>
                  </a:ext>
                </a:extLst>
              </p:cNvPr>
              <p:cNvGrpSpPr/>
              <p:nvPr/>
            </p:nvGrpSpPr>
            <p:grpSpPr>
              <a:xfrm>
                <a:off x="5374481" y="3570040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4" name="円弧 2963">
                  <a:extLst>
                    <a:ext uri="{FF2B5EF4-FFF2-40B4-BE49-F238E27FC236}">
                      <a16:creationId xmlns:a16="http://schemas.microsoft.com/office/drawing/2014/main" id="{2215676A-5B5F-437F-AC5C-AAC72CEF51AF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5" name="円弧 2964">
                  <a:extLst>
                    <a:ext uri="{FF2B5EF4-FFF2-40B4-BE49-F238E27FC236}">
                      <a16:creationId xmlns:a16="http://schemas.microsoft.com/office/drawing/2014/main" id="{6E01643E-F9A9-4F3F-A7F2-EC70AACE4AB4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3" name="グループ化 2932">
                <a:extLst>
                  <a:ext uri="{FF2B5EF4-FFF2-40B4-BE49-F238E27FC236}">
                    <a16:creationId xmlns:a16="http://schemas.microsoft.com/office/drawing/2014/main" id="{5FB829D6-EA55-469B-B844-8F333BF93020}"/>
                  </a:ext>
                </a:extLst>
              </p:cNvPr>
              <p:cNvGrpSpPr/>
              <p:nvPr/>
            </p:nvGrpSpPr>
            <p:grpSpPr>
              <a:xfrm>
                <a:off x="5374481" y="369732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2" name="円弧 2961">
                  <a:extLst>
                    <a:ext uri="{FF2B5EF4-FFF2-40B4-BE49-F238E27FC236}">
                      <a16:creationId xmlns:a16="http://schemas.microsoft.com/office/drawing/2014/main" id="{B2DDBBC3-3A2C-46ED-B71B-9C59423B8721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3" name="円弧 2962">
                  <a:extLst>
                    <a:ext uri="{FF2B5EF4-FFF2-40B4-BE49-F238E27FC236}">
                      <a16:creationId xmlns:a16="http://schemas.microsoft.com/office/drawing/2014/main" id="{24684D0D-BB50-4683-85D9-6502A708B2DB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4" name="グループ化 2933">
                <a:extLst>
                  <a:ext uri="{FF2B5EF4-FFF2-40B4-BE49-F238E27FC236}">
                    <a16:creationId xmlns:a16="http://schemas.microsoft.com/office/drawing/2014/main" id="{90E142E4-F2C1-4767-90CE-299F5E4C942F}"/>
                  </a:ext>
                </a:extLst>
              </p:cNvPr>
              <p:cNvGrpSpPr/>
              <p:nvPr/>
            </p:nvGrpSpPr>
            <p:grpSpPr>
              <a:xfrm>
                <a:off x="5374481" y="3822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60" name="円弧 2959">
                  <a:extLst>
                    <a:ext uri="{FF2B5EF4-FFF2-40B4-BE49-F238E27FC236}">
                      <a16:creationId xmlns:a16="http://schemas.microsoft.com/office/drawing/2014/main" id="{157E8940-C96D-467D-BB06-8563B9EE11B1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61" name="円弧 2960">
                  <a:extLst>
                    <a:ext uri="{FF2B5EF4-FFF2-40B4-BE49-F238E27FC236}">
                      <a16:creationId xmlns:a16="http://schemas.microsoft.com/office/drawing/2014/main" id="{6C6F7760-CAF4-4050-9A32-FF72DFAE45B7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5" name="グループ化 2934">
                <a:extLst>
                  <a:ext uri="{FF2B5EF4-FFF2-40B4-BE49-F238E27FC236}">
                    <a16:creationId xmlns:a16="http://schemas.microsoft.com/office/drawing/2014/main" id="{8AFEDDC2-8C48-4968-9171-57748D543CF0}"/>
                  </a:ext>
                </a:extLst>
              </p:cNvPr>
              <p:cNvGrpSpPr/>
              <p:nvPr/>
            </p:nvGrpSpPr>
            <p:grpSpPr>
              <a:xfrm>
                <a:off x="5374481" y="394923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8" name="円弧 2957">
                  <a:extLst>
                    <a:ext uri="{FF2B5EF4-FFF2-40B4-BE49-F238E27FC236}">
                      <a16:creationId xmlns:a16="http://schemas.microsoft.com/office/drawing/2014/main" id="{0FFB5D79-D722-42D2-95DA-16D1B0019AF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9" name="円弧 2958">
                  <a:extLst>
                    <a:ext uri="{FF2B5EF4-FFF2-40B4-BE49-F238E27FC236}">
                      <a16:creationId xmlns:a16="http://schemas.microsoft.com/office/drawing/2014/main" id="{A60387B5-EF6A-4632-9ACF-ACA78E718237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6" name="グループ化 2935">
                <a:extLst>
                  <a:ext uri="{FF2B5EF4-FFF2-40B4-BE49-F238E27FC236}">
                    <a16:creationId xmlns:a16="http://schemas.microsoft.com/office/drawing/2014/main" id="{7435F379-5D33-4479-A1DD-69DFA9386C7D}"/>
                  </a:ext>
                </a:extLst>
              </p:cNvPr>
              <p:cNvGrpSpPr/>
              <p:nvPr/>
            </p:nvGrpSpPr>
            <p:grpSpPr>
              <a:xfrm>
                <a:off x="5374481" y="407566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6" name="円弧 2955">
                  <a:extLst>
                    <a:ext uri="{FF2B5EF4-FFF2-40B4-BE49-F238E27FC236}">
                      <a16:creationId xmlns:a16="http://schemas.microsoft.com/office/drawing/2014/main" id="{DFA8829B-1760-4552-8F1F-1143AAC7E8F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7" name="円弧 2956">
                  <a:extLst>
                    <a:ext uri="{FF2B5EF4-FFF2-40B4-BE49-F238E27FC236}">
                      <a16:creationId xmlns:a16="http://schemas.microsoft.com/office/drawing/2014/main" id="{288CC350-05DF-4152-B259-1F4818720A7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7" name="グループ化 2936">
                <a:extLst>
                  <a:ext uri="{FF2B5EF4-FFF2-40B4-BE49-F238E27FC236}">
                    <a16:creationId xmlns:a16="http://schemas.microsoft.com/office/drawing/2014/main" id="{9EF20470-715B-47D3-9306-0B0BA8B22607}"/>
                  </a:ext>
                </a:extLst>
              </p:cNvPr>
              <p:cNvGrpSpPr/>
              <p:nvPr/>
            </p:nvGrpSpPr>
            <p:grpSpPr>
              <a:xfrm>
                <a:off x="5374481" y="4202155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4" name="円弧 2953">
                  <a:extLst>
                    <a:ext uri="{FF2B5EF4-FFF2-40B4-BE49-F238E27FC236}">
                      <a16:creationId xmlns:a16="http://schemas.microsoft.com/office/drawing/2014/main" id="{59DCA286-3DB4-4C8C-88EB-F718AA2B8B5B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5" name="円弧 2954">
                  <a:extLst>
                    <a:ext uri="{FF2B5EF4-FFF2-40B4-BE49-F238E27FC236}">
                      <a16:creationId xmlns:a16="http://schemas.microsoft.com/office/drawing/2014/main" id="{40257959-CCDE-4B74-8187-BF941BACFA3C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8" name="グループ化 2937">
                <a:extLst>
                  <a:ext uri="{FF2B5EF4-FFF2-40B4-BE49-F238E27FC236}">
                    <a16:creationId xmlns:a16="http://schemas.microsoft.com/office/drawing/2014/main" id="{20CDEE35-2262-48BC-BA88-D2CADCB41E0B}"/>
                  </a:ext>
                </a:extLst>
              </p:cNvPr>
              <p:cNvGrpSpPr/>
              <p:nvPr/>
            </p:nvGrpSpPr>
            <p:grpSpPr>
              <a:xfrm>
                <a:off x="5374481" y="4328361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2" name="円弧 2951">
                  <a:extLst>
                    <a:ext uri="{FF2B5EF4-FFF2-40B4-BE49-F238E27FC236}">
                      <a16:creationId xmlns:a16="http://schemas.microsoft.com/office/drawing/2014/main" id="{B20ED724-B3B9-4CB8-9C9D-C3BFFC535258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3" name="円弧 2952">
                  <a:extLst>
                    <a:ext uri="{FF2B5EF4-FFF2-40B4-BE49-F238E27FC236}">
                      <a16:creationId xmlns:a16="http://schemas.microsoft.com/office/drawing/2014/main" id="{79380EFD-655A-49E0-A575-1454673FF272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39" name="グループ化 2938">
                <a:extLst>
                  <a:ext uri="{FF2B5EF4-FFF2-40B4-BE49-F238E27FC236}">
                    <a16:creationId xmlns:a16="http://schemas.microsoft.com/office/drawing/2014/main" id="{A5187C89-5CA2-4A28-A6C2-4A81034700C8}"/>
                  </a:ext>
                </a:extLst>
              </p:cNvPr>
              <p:cNvGrpSpPr/>
              <p:nvPr/>
            </p:nvGrpSpPr>
            <p:grpSpPr>
              <a:xfrm>
                <a:off x="5374481" y="4453192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50" name="円弧 2949">
                  <a:extLst>
                    <a:ext uri="{FF2B5EF4-FFF2-40B4-BE49-F238E27FC236}">
                      <a16:creationId xmlns:a16="http://schemas.microsoft.com/office/drawing/2014/main" id="{D4CC6C61-F355-48E4-A5FC-7DEAF6F6672E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951" name="円弧 2950">
                  <a:extLst>
                    <a:ext uri="{FF2B5EF4-FFF2-40B4-BE49-F238E27FC236}">
                      <a16:creationId xmlns:a16="http://schemas.microsoft.com/office/drawing/2014/main" id="{CFB3DB11-EFDD-4955-94A8-C9D6552ECF56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40" name="グループ化 2939">
                <a:extLst>
                  <a:ext uri="{FF2B5EF4-FFF2-40B4-BE49-F238E27FC236}">
                    <a16:creationId xmlns:a16="http://schemas.microsoft.com/office/drawing/2014/main" id="{EAF131C8-1A38-439D-8B3A-0AC47E610467}"/>
                  </a:ext>
                </a:extLst>
              </p:cNvPr>
              <p:cNvGrpSpPr/>
              <p:nvPr/>
            </p:nvGrpSpPr>
            <p:grpSpPr>
              <a:xfrm>
                <a:off x="5374481" y="458098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48" name="円弧 2947">
                  <a:extLst>
                    <a:ext uri="{FF2B5EF4-FFF2-40B4-BE49-F238E27FC236}">
                      <a16:creationId xmlns:a16="http://schemas.microsoft.com/office/drawing/2014/main" id="{C6C7395C-3044-43B3-BA14-9F3C9DAFC905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2949" name="円弧 2948">
                  <a:extLst>
                    <a:ext uri="{FF2B5EF4-FFF2-40B4-BE49-F238E27FC236}">
                      <a16:creationId xmlns:a16="http://schemas.microsoft.com/office/drawing/2014/main" id="{A3C21C5B-3986-4366-B576-9E5C824057E1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941" name="グループ化 2940">
                <a:extLst>
                  <a:ext uri="{FF2B5EF4-FFF2-40B4-BE49-F238E27FC236}">
                    <a16:creationId xmlns:a16="http://schemas.microsoft.com/office/drawing/2014/main" id="{1CDB3D1C-9ADB-42FD-9A55-7C48EFD54E4B}"/>
                  </a:ext>
                </a:extLst>
              </p:cNvPr>
              <p:cNvGrpSpPr/>
              <p:nvPr/>
            </p:nvGrpSpPr>
            <p:grpSpPr>
              <a:xfrm>
                <a:off x="5374479" y="4710076"/>
                <a:ext cx="1104900" cy="273050"/>
                <a:chOff x="6096000" y="4578350"/>
                <a:chExt cx="1104900" cy="273050"/>
              </a:xfrm>
            </p:grpSpPr>
            <p:sp>
              <p:nvSpPr>
                <p:cNvPr id="2946" name="円弧 2945">
                  <a:extLst>
                    <a:ext uri="{FF2B5EF4-FFF2-40B4-BE49-F238E27FC236}">
                      <a16:creationId xmlns:a16="http://schemas.microsoft.com/office/drawing/2014/main" id="{EA4B8B86-0ACB-4414-A4F1-6E2C64D8BB08}"/>
                    </a:ext>
                  </a:extLst>
                </p:cNvPr>
                <p:cNvSpPr/>
                <p:nvPr/>
              </p:nvSpPr>
              <p:spPr>
                <a:xfrm>
                  <a:off x="6096000" y="4578350"/>
                  <a:ext cx="1104900" cy="273050"/>
                </a:xfrm>
                <a:prstGeom prst="arc">
                  <a:avLst>
                    <a:gd name="adj1" fmla="val 16200000"/>
                    <a:gd name="adj2" fmla="val 540000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sp>
              <p:nvSpPr>
                <p:cNvPr id="2947" name="円弧 2946">
                  <a:extLst>
                    <a:ext uri="{FF2B5EF4-FFF2-40B4-BE49-F238E27FC236}">
                      <a16:creationId xmlns:a16="http://schemas.microsoft.com/office/drawing/2014/main" id="{423A3D5C-0D4E-4248-8C6A-A8D1BE3CA9D0}"/>
                    </a:ext>
                  </a:extLst>
                </p:cNvPr>
                <p:cNvSpPr/>
                <p:nvPr/>
              </p:nvSpPr>
              <p:spPr>
                <a:xfrm rot="10800000">
                  <a:off x="6096000" y="4705350"/>
                  <a:ext cx="1104900" cy="146050"/>
                </a:xfrm>
                <a:prstGeom prst="arc">
                  <a:avLst>
                    <a:gd name="adj1" fmla="val 16200000"/>
                    <a:gd name="adj2" fmla="val 11030"/>
                  </a:avLst>
                </a:prstGeom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</p:grpSp>
          <p:sp>
            <p:nvSpPr>
              <p:cNvPr id="2942" name="円弧 2941">
                <a:extLst>
                  <a:ext uri="{FF2B5EF4-FFF2-40B4-BE49-F238E27FC236}">
                    <a16:creationId xmlns:a16="http://schemas.microsoft.com/office/drawing/2014/main" id="{ECF40264-0BDC-41DF-8406-3F27FFCCFBD4}"/>
                  </a:ext>
                </a:extLst>
              </p:cNvPr>
              <p:cNvSpPr/>
              <p:nvPr/>
            </p:nvSpPr>
            <p:spPr>
              <a:xfrm rot="10800000">
                <a:off x="5374478" y="3100971"/>
                <a:ext cx="545310" cy="87558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943" name="直線コネクタ 2942">
                <a:extLst>
                  <a:ext uri="{FF2B5EF4-FFF2-40B4-BE49-F238E27FC236}">
                    <a16:creationId xmlns:a16="http://schemas.microsoft.com/office/drawing/2014/main" id="{6AA1BCC7-2990-4A3D-AE71-34E92BB1731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19788" y="2788920"/>
                <a:ext cx="7140" cy="35583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44" name="円弧 2943">
                <a:extLst>
                  <a:ext uri="{FF2B5EF4-FFF2-40B4-BE49-F238E27FC236}">
                    <a16:creationId xmlns:a16="http://schemas.microsoft.com/office/drawing/2014/main" id="{A917EA1C-C7F4-49FD-BE90-275BBAAAC1CA}"/>
                  </a:ext>
                </a:extLst>
              </p:cNvPr>
              <p:cNvSpPr/>
              <p:nvPr/>
            </p:nvSpPr>
            <p:spPr>
              <a:xfrm rot="10800000" flipV="1">
                <a:off x="5374478" y="4873570"/>
                <a:ext cx="545310" cy="66269"/>
              </a:xfrm>
              <a:prstGeom prst="arc">
                <a:avLst>
                  <a:gd name="adj1" fmla="val 10810851"/>
                  <a:gd name="adj2" fmla="val 11702"/>
                </a:avLst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945" name="直線コネクタ 2944">
                <a:extLst>
                  <a:ext uri="{FF2B5EF4-FFF2-40B4-BE49-F238E27FC236}">
                    <a16:creationId xmlns:a16="http://schemas.microsoft.com/office/drawing/2014/main" id="{DF3138A5-15AF-41CC-AADA-CB5FFB14255E}"/>
                  </a:ext>
                </a:extLst>
              </p:cNvPr>
              <p:cNvCxnSpPr/>
              <p:nvPr/>
            </p:nvCxnSpPr>
            <p:spPr>
              <a:xfrm>
                <a:off x="5919788" y="4906705"/>
                <a:ext cx="7140" cy="305851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26" name="楕円 2925">
              <a:extLst>
                <a:ext uri="{FF2B5EF4-FFF2-40B4-BE49-F238E27FC236}">
                  <a16:creationId xmlns:a16="http://schemas.microsoft.com/office/drawing/2014/main" id="{4E1EDE6F-EF6C-43B2-ABC1-E33BABED5E3E}"/>
                </a:ext>
              </a:extLst>
            </p:cNvPr>
            <p:cNvSpPr/>
            <p:nvPr/>
          </p:nvSpPr>
          <p:spPr>
            <a:xfrm>
              <a:off x="9201364" y="6506602"/>
              <a:ext cx="154522" cy="161128"/>
            </a:xfrm>
            <a:prstGeom prst="ellipse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476" name="矢印: 左右 3475">
            <a:extLst>
              <a:ext uri="{FF2B5EF4-FFF2-40B4-BE49-F238E27FC236}">
                <a16:creationId xmlns:a16="http://schemas.microsoft.com/office/drawing/2014/main" id="{CCB6F02F-79D7-494E-B145-C1533975F03E}"/>
              </a:ext>
            </a:extLst>
          </p:cNvPr>
          <p:cNvSpPr/>
          <p:nvPr/>
        </p:nvSpPr>
        <p:spPr>
          <a:xfrm rot="18928131">
            <a:off x="4438081" y="5699614"/>
            <a:ext cx="267713" cy="113859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77" name="矢印: 左右 3476">
            <a:extLst>
              <a:ext uri="{FF2B5EF4-FFF2-40B4-BE49-F238E27FC236}">
                <a16:creationId xmlns:a16="http://schemas.microsoft.com/office/drawing/2014/main" id="{AE4F9D08-3287-4375-BA80-122A8D5241F2}"/>
              </a:ext>
            </a:extLst>
          </p:cNvPr>
          <p:cNvSpPr/>
          <p:nvPr/>
        </p:nvSpPr>
        <p:spPr>
          <a:xfrm rot="2919978">
            <a:off x="3766823" y="5645771"/>
            <a:ext cx="245347" cy="124238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481" name="図 3480">
            <a:extLst>
              <a:ext uri="{FF2B5EF4-FFF2-40B4-BE49-F238E27FC236}">
                <a16:creationId xmlns:a16="http://schemas.microsoft.com/office/drawing/2014/main" id="{743131BB-501D-4140-B53D-CD3C4D004C78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068" y="5978957"/>
            <a:ext cx="817980" cy="52625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482" name="図 3481">
            <a:extLst>
              <a:ext uri="{FF2B5EF4-FFF2-40B4-BE49-F238E27FC236}">
                <a16:creationId xmlns:a16="http://schemas.microsoft.com/office/drawing/2014/main" id="{80928370-07F6-48C8-BEA5-E21278567C6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525" y="4945137"/>
            <a:ext cx="931608" cy="59936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483" name="図 3482">
            <a:extLst>
              <a:ext uri="{FF2B5EF4-FFF2-40B4-BE49-F238E27FC236}">
                <a16:creationId xmlns:a16="http://schemas.microsoft.com/office/drawing/2014/main" id="{2E48BA57-55BA-44C6-BAE1-1F8210AC30E5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873" y="5007934"/>
            <a:ext cx="842928" cy="542306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484" name="矢印: 左右 3483">
            <a:extLst>
              <a:ext uri="{FF2B5EF4-FFF2-40B4-BE49-F238E27FC236}">
                <a16:creationId xmlns:a16="http://schemas.microsoft.com/office/drawing/2014/main" id="{2C63CC11-ED13-42F4-A2DA-9AE363D46A71}"/>
              </a:ext>
            </a:extLst>
          </p:cNvPr>
          <p:cNvSpPr/>
          <p:nvPr/>
        </p:nvSpPr>
        <p:spPr>
          <a:xfrm>
            <a:off x="4033988" y="5108522"/>
            <a:ext cx="373795" cy="113859"/>
          </a:xfrm>
          <a:prstGeom prst="left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96" name="角丸四角形 34">
            <a:extLst>
              <a:ext uri="{FF2B5EF4-FFF2-40B4-BE49-F238E27FC236}">
                <a16:creationId xmlns:a16="http://schemas.microsoft.com/office/drawing/2014/main" id="{1914D178-CA3D-4CFA-903B-840EF4DEDED1}"/>
              </a:ext>
            </a:extLst>
          </p:cNvPr>
          <p:cNvSpPr/>
          <p:nvPr/>
        </p:nvSpPr>
        <p:spPr>
          <a:xfrm>
            <a:off x="4518583" y="4955177"/>
            <a:ext cx="756008" cy="598245"/>
          </a:xfrm>
          <a:prstGeom prst="roundRect">
            <a:avLst>
              <a:gd name="adj" fmla="val 24107"/>
            </a:avLst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97" name="角丸四角形 34">
            <a:extLst>
              <a:ext uri="{FF2B5EF4-FFF2-40B4-BE49-F238E27FC236}">
                <a16:creationId xmlns:a16="http://schemas.microsoft.com/office/drawing/2014/main" id="{4A3220C3-FF26-4C8A-9490-CB23B4C42F8E}"/>
              </a:ext>
            </a:extLst>
          </p:cNvPr>
          <p:cNvSpPr/>
          <p:nvPr/>
        </p:nvSpPr>
        <p:spPr>
          <a:xfrm>
            <a:off x="3777265" y="5902650"/>
            <a:ext cx="756008" cy="598245"/>
          </a:xfrm>
          <a:prstGeom prst="roundRect">
            <a:avLst>
              <a:gd name="adj" fmla="val 24107"/>
            </a:avLst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98" name="角丸四角形 34">
            <a:extLst>
              <a:ext uri="{FF2B5EF4-FFF2-40B4-BE49-F238E27FC236}">
                <a16:creationId xmlns:a16="http://schemas.microsoft.com/office/drawing/2014/main" id="{B172A7FB-D722-45AC-843E-2445DB57FF08}"/>
              </a:ext>
            </a:extLst>
          </p:cNvPr>
          <p:cNvSpPr/>
          <p:nvPr/>
        </p:nvSpPr>
        <p:spPr>
          <a:xfrm>
            <a:off x="3334768" y="4945695"/>
            <a:ext cx="700567" cy="598245"/>
          </a:xfrm>
          <a:prstGeom prst="roundRect">
            <a:avLst>
              <a:gd name="adj" fmla="val 24107"/>
            </a:avLst>
          </a:prstGeom>
          <a:noFill/>
          <a:ln w="7620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01" name="タイトル 1">
            <a:extLst>
              <a:ext uri="{FF2B5EF4-FFF2-40B4-BE49-F238E27FC236}">
                <a16:creationId xmlns:a16="http://schemas.microsoft.com/office/drawing/2014/main" id="{A9C82B92-F9AC-4C2C-9C10-B2DC8ABDC1B4}"/>
              </a:ext>
            </a:extLst>
          </p:cNvPr>
          <p:cNvSpPr txBox="1">
            <a:spLocks/>
          </p:cNvSpPr>
          <p:nvPr/>
        </p:nvSpPr>
        <p:spPr>
          <a:xfrm>
            <a:off x="88125" y="156974"/>
            <a:ext cx="9000057" cy="1143000"/>
          </a:xfrm>
          <a:prstGeom prst="rect">
            <a:avLst/>
          </a:prstGeom>
        </p:spPr>
        <p:txBody>
          <a:bodyPr rtlCol="0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Building Brownian model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ja-JP" sz="3100" b="1" dirty="0">
                <a:solidFill>
                  <a:srgbClr val="0541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(Machine learning approach)</a:t>
            </a:r>
            <a:endParaRPr lang="ja-JP" altLang="en-US" sz="3100" b="1" dirty="0">
              <a:solidFill>
                <a:srgbClr val="0541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202" name="正方形/長方形 1201">
            <a:extLst>
              <a:ext uri="{FF2B5EF4-FFF2-40B4-BE49-F238E27FC236}">
                <a16:creationId xmlns:a16="http://schemas.microsoft.com/office/drawing/2014/main" id="{DE73A53E-E05F-451A-BDCF-13B63BB4604F}"/>
              </a:ext>
            </a:extLst>
          </p:cNvPr>
          <p:cNvSpPr/>
          <p:nvPr/>
        </p:nvSpPr>
        <p:spPr>
          <a:xfrm>
            <a:off x="177529" y="1284020"/>
            <a:ext cx="5014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S. Ueno and YT. JCTC </a:t>
            </a:r>
            <a:r>
              <a:rPr lang="en-US" altLang="ja-JP" b="1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16</a:t>
            </a:r>
            <a:r>
              <a:rPr lang="en-US" altLang="ja-JP" dirty="0">
                <a:latin typeface="Arial Black" panose="020B0A04020102020204" pitchFamily="34" charset="0"/>
                <a:ea typeface="Arial Unicode MS" panose="020B0604020202020204" pitchFamily="50" charset="-128"/>
                <a:cs typeface="Arial Unicode MS" panose="020B0604020202020204" pitchFamily="50" charset="-128"/>
              </a:rPr>
              <a:t>, 2099 (2020).</a:t>
            </a:r>
            <a:endParaRPr lang="ja-JP" altLang="en-US" dirty="0">
              <a:latin typeface="Arial Black" panose="020B0A04020102020204" pitchFamily="34" charset="0"/>
            </a:endParaRPr>
          </a:p>
        </p:txBody>
      </p:sp>
      <p:pic>
        <p:nvPicPr>
          <p:cNvPr id="1203" name="図 1202">
            <a:extLst>
              <a:ext uri="{FF2B5EF4-FFF2-40B4-BE49-F238E27FC236}">
                <a16:creationId xmlns:a16="http://schemas.microsoft.com/office/drawing/2014/main" id="{E493FB30-3C54-40BF-AE96-99663187415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297625" y="103805"/>
            <a:ext cx="647544" cy="77023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7" name="四角形: 角を丸くする 86">
                <a:extLst>
                  <a:ext uri="{FF2B5EF4-FFF2-40B4-BE49-F238E27FC236}">
                    <a16:creationId xmlns:a16="http://schemas.microsoft.com/office/drawing/2014/main" id="{60DDBA61-6228-41B9-9883-2DC8C11E5C52}"/>
                  </a:ext>
                </a:extLst>
              </p:cNvPr>
              <p:cNvSpPr/>
              <p:nvPr/>
            </p:nvSpPr>
            <p:spPr>
              <a:xfrm>
                <a:off x="3383400" y="3739251"/>
                <a:ext cx="1830416" cy="1067196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dirty="0"/>
                  <a:t>U(</a:t>
                </a:r>
                <a14:m>
                  <m:oMath xmlns:m="http://schemas.openxmlformats.org/officeDocument/2006/math"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kumimoji="1" lang="en-US" altLang="ja-JP" b="0" i="1" smtClean="0">
                        <a:latin typeface="Cambria Math" panose="02040503050406030204" pitchFamily="18" charset="0"/>
                      </a:rPr>
                      <m:t> )</m:t>
                    </m:r>
                  </m:oMath>
                </a14:m>
                <a:endParaRPr kumimoji="1" lang="en-US" altLang="ja-JP" b="0" dirty="0"/>
              </a:p>
              <a:p>
                <a:pPr algn="ctr"/>
                <a:endParaRPr kumimoji="1" lang="en-US" altLang="ja-JP" sz="800" dirty="0"/>
              </a:p>
              <a:p>
                <a:pPr algn="ctr"/>
                <a:r>
                  <a:rPr kumimoji="1" lang="en-US" altLang="ja-JP" dirty="0"/>
                  <a:t>SDF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𝐽</m:t>
                        </m:r>
                      </m:e>
                      <m:sub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d>
                      <m:dPr>
                        <m:ctrlP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en-US" altLang="ja-JP" b="0" i="1" smtClean="0">
                            <a:latin typeface="Cambria Math" panose="02040503050406030204" pitchFamily="18" charset="0"/>
                          </a:rPr>
                          <m:t>𝜔</m:t>
                        </m:r>
                      </m:e>
                    </m:d>
                  </m:oMath>
                </a14:m>
                <a:endParaRPr kumimoji="1" lang="en-US" altLang="ja-JP" dirty="0"/>
              </a:p>
            </p:txBody>
          </p:sp>
        </mc:Choice>
        <mc:Fallback xmlns="">
          <p:sp>
            <p:nvSpPr>
              <p:cNvPr id="87" name="四角形: 角を丸くする 86">
                <a:extLst>
                  <a:ext uri="{FF2B5EF4-FFF2-40B4-BE49-F238E27FC236}">
                    <a16:creationId xmlns:a16="http://schemas.microsoft.com/office/drawing/2014/main" id="{60DDBA61-6228-41B9-9883-2DC8C11E5C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3400" y="3739251"/>
                <a:ext cx="1830416" cy="1067196"/>
              </a:xfrm>
              <a:prstGeom prst="round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8" name="図 87">
            <a:extLst>
              <a:ext uri="{FF2B5EF4-FFF2-40B4-BE49-F238E27FC236}">
                <a16:creationId xmlns:a16="http://schemas.microsoft.com/office/drawing/2014/main" id="{26A97C79-762B-485C-8F95-7D30BFDC5AF3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3157" y="5384582"/>
            <a:ext cx="581099" cy="37385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9" name="図 88">
            <a:extLst>
              <a:ext uri="{FF2B5EF4-FFF2-40B4-BE49-F238E27FC236}">
                <a16:creationId xmlns:a16="http://schemas.microsoft.com/office/drawing/2014/main" id="{1FC6ACEA-C6C7-45F7-8070-969FE93B98C5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7556" y="4597239"/>
            <a:ext cx="571160" cy="367462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0" name="図 89">
            <a:extLst>
              <a:ext uri="{FF2B5EF4-FFF2-40B4-BE49-F238E27FC236}">
                <a16:creationId xmlns:a16="http://schemas.microsoft.com/office/drawing/2014/main" id="{AF180C30-E981-42F7-85A3-830579F5E646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302" y="5299746"/>
            <a:ext cx="624240" cy="40161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34F5D92E-9ED7-4AB8-8A6D-A462B8E15671}"/>
              </a:ext>
            </a:extLst>
          </p:cNvPr>
          <p:cNvSpPr txBox="1"/>
          <p:nvPr/>
        </p:nvSpPr>
        <p:spPr>
          <a:xfrm>
            <a:off x="5652120" y="3727182"/>
            <a:ext cx="47517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dirty="0"/>
              <a:t>Spectral dist. Function (SDF)</a:t>
            </a:r>
            <a:endParaRPr lang="ja-JP" altLang="en-US" dirty="0"/>
          </a:p>
        </p:txBody>
      </p:sp>
      <p:pic>
        <p:nvPicPr>
          <p:cNvPr id="93" name="図 92">
            <a:extLst>
              <a:ext uri="{FF2B5EF4-FFF2-40B4-BE49-F238E27FC236}">
                <a16:creationId xmlns:a16="http://schemas.microsoft.com/office/drawing/2014/main" id="{379A55E3-39CD-46D3-9DBD-77840757A1A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79621" y="1530601"/>
            <a:ext cx="7447720" cy="3843809"/>
          </a:xfrm>
          <a:prstGeom prst="rect">
            <a:avLst/>
          </a:prstGeom>
        </p:spPr>
      </p:pic>
      <p:sp>
        <p:nvSpPr>
          <p:cNvPr id="99" name="正方形/長方形 98">
            <a:extLst>
              <a:ext uri="{FF2B5EF4-FFF2-40B4-BE49-F238E27FC236}">
                <a16:creationId xmlns:a16="http://schemas.microsoft.com/office/drawing/2014/main" id="{262DF1D0-44E6-4984-AF03-4322D579D56E}"/>
              </a:ext>
            </a:extLst>
          </p:cNvPr>
          <p:cNvSpPr/>
          <p:nvPr/>
        </p:nvSpPr>
        <p:spPr>
          <a:xfrm>
            <a:off x="2665690" y="5337664"/>
            <a:ext cx="3591881" cy="83099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de-DE" altLang="ja-JP" sz="2400" b="1" dirty="0">
                <a:latin typeface="Arial" panose="020B0604020202020204" pitchFamily="34" charset="0"/>
                <a:cs typeface="Arial" panose="020B0604020202020204" pitchFamily="34" charset="0"/>
              </a:rPr>
              <a:t>Takahashi &amp; Tanimura, </a:t>
            </a:r>
          </a:p>
          <a:p>
            <a:r>
              <a:rPr lang="de-DE" altLang="ja-JP" sz="2400" b="1" dirty="0">
                <a:latin typeface="Arial" panose="020B0604020202020204" pitchFamily="34" charset="0"/>
                <a:cs typeface="Arial" panose="020B0604020202020204" pitchFamily="34" charset="0"/>
              </a:rPr>
              <a:t>JCP158, 124108 (2023)</a:t>
            </a:r>
            <a:endParaRPr lang="ja-JP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0" name="図 99">
            <a:extLst>
              <a:ext uri="{FF2B5EF4-FFF2-40B4-BE49-F238E27FC236}">
                <a16:creationId xmlns:a16="http://schemas.microsoft.com/office/drawing/2014/main" id="{AF288C94-4B09-4762-ACB0-81C875366A0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815288" y="5337928"/>
            <a:ext cx="757377" cy="814043"/>
          </a:xfrm>
          <a:prstGeom prst="rect">
            <a:avLst/>
          </a:prstGeom>
        </p:spPr>
      </p:pic>
      <p:graphicFrame>
        <p:nvGraphicFramePr>
          <p:cNvPr id="94" name="Object 3">
            <a:extLst>
              <a:ext uri="{FF2B5EF4-FFF2-40B4-BE49-F238E27FC236}">
                <a16:creationId xmlns:a16="http://schemas.microsoft.com/office/drawing/2014/main" id="{178E2E1C-89A9-4DD2-8028-4EC51CB8B0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105208"/>
              </p:ext>
            </p:extLst>
          </p:nvPr>
        </p:nvGraphicFramePr>
        <p:xfrm>
          <a:off x="6889851" y="4936076"/>
          <a:ext cx="6604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60240" imgH="291960" progId="Equation.DSMT4">
                  <p:embed/>
                </p:oleObj>
              </mc:Choice>
              <mc:Fallback>
                <p:oleObj name="Equation" r:id="rId20" imgW="660240" imgH="291960" progId="Equation.DSMT4">
                  <p:embed/>
                  <p:pic>
                    <p:nvPicPr>
                      <p:cNvPr id="34" name="Object 3">
                        <a:extLst>
                          <a:ext uri="{FF2B5EF4-FFF2-40B4-BE49-F238E27FC236}">
                            <a16:creationId xmlns:a16="http://schemas.microsoft.com/office/drawing/2014/main" id="{7002B6A4-232C-488A-BACD-C5924F19D3D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9851" y="4936076"/>
                        <a:ext cx="6604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" name="Object 3">
            <a:extLst>
              <a:ext uri="{FF2B5EF4-FFF2-40B4-BE49-F238E27FC236}">
                <a16:creationId xmlns:a16="http://schemas.microsoft.com/office/drawing/2014/main" id="{C5B41794-451B-479C-A75E-E6C0529325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260806"/>
              </p:ext>
            </p:extLst>
          </p:nvPr>
        </p:nvGraphicFramePr>
        <p:xfrm>
          <a:off x="8117504" y="5715943"/>
          <a:ext cx="673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672840" imgH="291960" progId="Equation.DSMT4">
                  <p:embed/>
                </p:oleObj>
              </mc:Choice>
              <mc:Fallback>
                <p:oleObj name="Equation" r:id="rId22" imgW="672840" imgH="291960" progId="Equation.DSMT4">
                  <p:embed/>
                  <p:pic>
                    <p:nvPicPr>
                      <p:cNvPr id="36" name="Object 3">
                        <a:extLst>
                          <a:ext uri="{FF2B5EF4-FFF2-40B4-BE49-F238E27FC236}">
                            <a16:creationId xmlns:a16="http://schemas.microsoft.com/office/drawing/2014/main" id="{9EDDA007-EC80-4B13-B3DC-8FDE6D90CE1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17504" y="5715943"/>
                        <a:ext cx="673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" name="Object 3">
            <a:extLst>
              <a:ext uri="{FF2B5EF4-FFF2-40B4-BE49-F238E27FC236}">
                <a16:creationId xmlns:a16="http://schemas.microsoft.com/office/drawing/2014/main" id="{83A8644C-6FB9-4F7F-9D8C-C75D862B29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7194239"/>
              </p:ext>
            </p:extLst>
          </p:nvPr>
        </p:nvGraphicFramePr>
        <p:xfrm>
          <a:off x="6688772" y="5744950"/>
          <a:ext cx="800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799920" imgH="291960" progId="Equation.DSMT4">
                  <p:embed/>
                </p:oleObj>
              </mc:Choice>
              <mc:Fallback>
                <p:oleObj name="Equation" r:id="rId24" imgW="799920" imgH="291960" progId="Equation.DSMT4">
                  <p:embed/>
                  <p:pic>
                    <p:nvPicPr>
                      <p:cNvPr id="39" name="Object 3">
                        <a:extLst>
                          <a:ext uri="{FF2B5EF4-FFF2-40B4-BE49-F238E27FC236}">
                            <a16:creationId xmlns:a16="http://schemas.microsoft.com/office/drawing/2014/main" id="{F335D00A-6007-4CED-8F6C-9788B0A4333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8772" y="5744950"/>
                        <a:ext cx="800100" cy="292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7037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6" grpId="0"/>
      <p:bldP spid="3476" grpId="0" animBg="1"/>
      <p:bldP spid="3477" grpId="0" animBg="1"/>
      <p:bldP spid="3484" grpId="0" animBg="1"/>
      <p:bldP spid="1196" grpId="0" animBg="1"/>
      <p:bldP spid="1197" grpId="0" animBg="1"/>
      <p:bldP spid="1198" grpId="0" animBg="1"/>
      <p:bldP spid="87" grpId="0" animBg="1"/>
      <p:bldP spid="9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tanimura\Desktop\QC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7180" y="1327540"/>
            <a:ext cx="4067734" cy="1915830"/>
          </a:xfrm>
          <a:prstGeom prst="rect">
            <a:avLst/>
          </a:prstGeom>
          <a:noFill/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2182" y="4969"/>
            <a:ext cx="2425501" cy="1376194"/>
          </a:xfrm>
          <a:prstGeom prst="rect">
            <a:avLst/>
          </a:prstGeom>
        </p:spPr>
      </p:pic>
      <p:pic>
        <p:nvPicPr>
          <p:cNvPr id="4" name="Picture 5" descr="http://theochem.kuchem.kyoto-u.ac.jp/softball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13633"/>
            <a:ext cx="2945569" cy="2055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92" y="3051040"/>
            <a:ext cx="4350865" cy="2276687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402" y="2864337"/>
            <a:ext cx="3505146" cy="253101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82" y="4773553"/>
            <a:ext cx="2763371" cy="210488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28712" y="4867271"/>
            <a:ext cx="2928446" cy="2011161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70085" y="4563652"/>
            <a:ext cx="2096408" cy="1528150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3" y="-12471"/>
            <a:ext cx="2321901" cy="1512805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0861" y="1449406"/>
            <a:ext cx="2144396" cy="1509869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61296" y="3007178"/>
            <a:ext cx="1392080" cy="1624094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46565" y="4969"/>
            <a:ext cx="1414774" cy="1448783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462160" y="4865256"/>
            <a:ext cx="1615136" cy="1775705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015387" y="5613158"/>
            <a:ext cx="2205805" cy="1439227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11918" y="-41613"/>
            <a:ext cx="3447662" cy="1439987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7EACD85C-987B-4F11-9FE6-396DAC1B045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210" y="6139989"/>
            <a:ext cx="1210148" cy="738443"/>
          </a:xfrm>
          <a:prstGeom prst="rect">
            <a:avLst/>
          </a:prstGeom>
        </p:spPr>
      </p:pic>
      <p:sp>
        <p:nvSpPr>
          <p:cNvPr id="14" name="タイトル 1"/>
          <p:cNvSpPr txBox="1">
            <a:spLocks/>
          </p:cNvSpPr>
          <p:nvPr/>
        </p:nvSpPr>
        <p:spPr>
          <a:xfrm>
            <a:off x="529001" y="2238778"/>
            <a:ext cx="8403687" cy="1311079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9600" b="1" dirty="0">
                <a:solidFill>
                  <a:srgbClr val="FF00FF"/>
                </a:solidFill>
              </a:rPr>
              <a:t>Thank you</a:t>
            </a:r>
            <a:r>
              <a:rPr lang="en-US" altLang="ja-JP" sz="9600" dirty="0">
                <a:solidFill>
                  <a:srgbClr val="FF00FF"/>
                </a:solidFill>
              </a:rPr>
              <a:t>!</a:t>
            </a:r>
            <a:endParaRPr lang="ja-JP" altLang="en-US" sz="9600" dirty="0">
              <a:solidFill>
                <a:srgbClr val="FF00FF"/>
              </a:solidFill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D3D7BD24-DCC1-E840-7B00-CB4BF67C232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066137" y="5872851"/>
            <a:ext cx="1919149" cy="134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81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9FAD31-8995-4717-6987-B5A641A2AD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>
            <a:extLst>
              <a:ext uri="{FF2B5EF4-FFF2-40B4-BE49-F238E27FC236}">
                <a16:creationId xmlns:a16="http://schemas.microsoft.com/office/drawing/2014/main" id="{27E5268A-1929-0C05-F2FA-240D259A7B8D}"/>
              </a:ext>
            </a:extLst>
          </p:cNvPr>
          <p:cNvSpPr txBox="1">
            <a:spLocks noChangeArrowheads="1"/>
          </p:cNvSpPr>
          <p:nvPr/>
        </p:nvSpPr>
        <p:spPr>
          <a:xfrm>
            <a:off x="-500738" y="181672"/>
            <a:ext cx="9517737" cy="1143000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>
              <a:defRPr/>
            </a:pPr>
            <a:r>
              <a:rPr lang="en-US" altLang="ja-JP" sz="32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Non-equilibrium thermodynamic potentials</a:t>
            </a:r>
          </a:p>
          <a:p>
            <a:pPr>
              <a:defRPr/>
            </a:pPr>
            <a:endParaRPr lang="ja-JP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 Unicode MS" pitchFamily="50" charset="-128"/>
            </a:endParaRPr>
          </a:p>
        </p:txBody>
      </p:sp>
      <p:graphicFrame>
        <p:nvGraphicFramePr>
          <p:cNvPr id="31" name="オブジェクト 30">
            <a:extLst>
              <a:ext uri="{FF2B5EF4-FFF2-40B4-BE49-F238E27FC236}">
                <a16:creationId xmlns:a16="http://schemas.microsoft.com/office/drawing/2014/main" id="{2F683597-1226-EBAB-C250-7A29CF2F52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1317197"/>
              </p:ext>
            </p:extLst>
          </p:nvPr>
        </p:nvGraphicFramePr>
        <p:xfrm>
          <a:off x="127000" y="823913"/>
          <a:ext cx="8877300" cy="313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877240" imgH="3136680" progId="Equation.DSMT4">
                  <p:embed/>
                </p:oleObj>
              </mc:Choice>
              <mc:Fallback>
                <p:oleObj name="Equation" r:id="rId2" imgW="8877240" imgH="3136680" progId="Equation.DSMT4">
                  <p:embed/>
                  <p:pic>
                    <p:nvPicPr>
                      <p:cNvPr id="31" name="オブジェクト 30">
                        <a:extLst>
                          <a:ext uri="{FF2B5EF4-FFF2-40B4-BE49-F238E27FC236}">
                            <a16:creationId xmlns:a16="http://schemas.microsoft.com/office/drawing/2014/main" id="{B39C1415-966F-0DCB-0CB0-A0268220F44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000" y="823913"/>
                        <a:ext cx="8877300" cy="313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>
            <a:extLst>
              <a:ext uri="{FF2B5EF4-FFF2-40B4-BE49-F238E27FC236}">
                <a16:creationId xmlns:a16="http://schemas.microsoft.com/office/drawing/2014/main" id="{43D49500-4CBA-1F11-1779-04B36C2B2E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0574281"/>
              </p:ext>
            </p:extLst>
          </p:nvPr>
        </p:nvGraphicFramePr>
        <p:xfrm>
          <a:off x="168275" y="5002213"/>
          <a:ext cx="6921500" cy="168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683480" imgH="1866600" progId="Equation.DSMT4">
                  <p:embed/>
                </p:oleObj>
              </mc:Choice>
              <mc:Fallback>
                <p:oleObj name="Equation" r:id="rId4" imgW="7683480" imgH="1866600" progId="Equation.DSMT4">
                  <p:embed/>
                  <p:pic>
                    <p:nvPicPr>
                      <p:cNvPr id="4" name="オブジェクト 3">
                        <a:extLst>
                          <a:ext uri="{FF2B5EF4-FFF2-40B4-BE49-F238E27FC236}">
                            <a16:creationId xmlns:a16="http://schemas.microsoft.com/office/drawing/2014/main" id="{9E8D4C9C-F11D-9350-FCA1-023ABA14086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275" y="5002213"/>
                        <a:ext cx="6921500" cy="16843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180F325-E3E7-5496-394B-E68ADCF0114E}"/>
              </a:ext>
            </a:extLst>
          </p:cNvPr>
          <p:cNvSpPr txBox="1"/>
          <p:nvPr/>
        </p:nvSpPr>
        <p:spPr>
          <a:xfrm>
            <a:off x="35496" y="4388416"/>
            <a:ext cx="63367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28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Quasistatic limit</a:t>
            </a:r>
          </a:p>
        </p:txBody>
      </p:sp>
      <p:graphicFrame>
        <p:nvGraphicFramePr>
          <p:cNvPr id="6" name="オブジェクト 5">
            <a:extLst>
              <a:ext uri="{FF2B5EF4-FFF2-40B4-BE49-F238E27FC236}">
                <a16:creationId xmlns:a16="http://schemas.microsoft.com/office/drawing/2014/main" id="{FD13C346-849D-0E45-1A70-43488E16D50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37038" y="4116388"/>
          <a:ext cx="34798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479760" imgH="647640" progId="Equation.DSMT4">
                  <p:embed/>
                </p:oleObj>
              </mc:Choice>
              <mc:Fallback>
                <p:oleObj name="Equation" r:id="rId6" imgW="3479760" imgH="647640" progId="Equation.DSMT4">
                  <p:embed/>
                  <p:pic>
                    <p:nvPicPr>
                      <p:cNvPr id="6" name="オブジェクト 5">
                        <a:extLst>
                          <a:ext uri="{FF2B5EF4-FFF2-40B4-BE49-F238E27FC236}">
                            <a16:creationId xmlns:a16="http://schemas.microsoft.com/office/drawing/2014/main" id="{B7DAFB70-3B01-3D07-2387-A24A3BCEC37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7038" y="4116388"/>
                        <a:ext cx="3479800" cy="647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57AD407-D418-ABFF-0330-CDE214A65565}"/>
              </a:ext>
            </a:extLst>
          </p:cNvPr>
          <p:cNvSpPr txBox="1"/>
          <p:nvPr/>
        </p:nvSpPr>
        <p:spPr>
          <a:xfrm>
            <a:off x="7802563" y="4108232"/>
            <a:ext cx="29523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Waste heat</a:t>
            </a:r>
          </a:p>
          <a:p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current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1BBA7C4B-F292-A100-CAD3-CD08BA6AC60F}"/>
              </a:ext>
            </a:extLst>
          </p:cNvPr>
          <p:cNvSpPr/>
          <p:nvPr/>
        </p:nvSpPr>
        <p:spPr>
          <a:xfrm>
            <a:off x="219335" y="6021288"/>
            <a:ext cx="6857865" cy="648072"/>
          </a:xfrm>
          <a:prstGeom prst="rect">
            <a:avLst/>
          </a:prstGeom>
          <a:solidFill>
            <a:srgbClr val="FFFF00">
              <a:alpha val="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7BE8AD6-E6F0-6E0A-2FEB-60A6E2207C70}"/>
              </a:ext>
            </a:extLst>
          </p:cNvPr>
          <p:cNvSpPr/>
          <p:nvPr/>
        </p:nvSpPr>
        <p:spPr>
          <a:xfrm>
            <a:off x="146496" y="2602973"/>
            <a:ext cx="8851008" cy="1330083"/>
          </a:xfrm>
          <a:prstGeom prst="rect">
            <a:avLst/>
          </a:prstGeom>
          <a:solidFill>
            <a:srgbClr val="FFFF00">
              <a:alpha val="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70334B69-967F-4ED0-DB36-DCB26D495182}"/>
              </a:ext>
            </a:extLst>
          </p:cNvPr>
          <p:cNvSpPr/>
          <p:nvPr/>
        </p:nvSpPr>
        <p:spPr>
          <a:xfrm>
            <a:off x="5004048" y="1216251"/>
            <a:ext cx="912979" cy="2716805"/>
          </a:xfrm>
          <a:prstGeom prst="rect">
            <a:avLst/>
          </a:prstGeom>
          <a:solidFill>
            <a:srgbClr val="FF0000">
              <a:alpha val="8000"/>
            </a:srgbClr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FD00B4A5-0643-36D0-74CA-DA6ECFAC170A}"/>
              </a:ext>
            </a:extLst>
          </p:cNvPr>
          <p:cNvSpPr/>
          <p:nvPr/>
        </p:nvSpPr>
        <p:spPr>
          <a:xfrm>
            <a:off x="4237038" y="4108231"/>
            <a:ext cx="889934" cy="646331"/>
          </a:xfrm>
          <a:prstGeom prst="rect">
            <a:avLst/>
          </a:prstGeom>
          <a:solidFill>
            <a:srgbClr val="FF0000">
              <a:alpha val="8000"/>
            </a:srgbClr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9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 animBg="1"/>
      <p:bldP spid="9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4">
            <a:extLst>
              <a:ext uri="{FF2B5EF4-FFF2-40B4-BE49-F238E27FC236}">
                <a16:creationId xmlns:a16="http://schemas.microsoft.com/office/drawing/2014/main" id="{82A066EA-8723-4B9C-B754-A02E5F7AC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8549" y="3393956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3210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7766" y="1098366"/>
            <a:ext cx="4104456" cy="1954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853668" y="3019415"/>
          <a:ext cx="33258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27120" imgH="558720" progId="Equation.DSMT4">
                  <p:embed/>
                </p:oleObj>
              </mc:Choice>
              <mc:Fallback>
                <p:oleObj name="Equation" r:id="rId5" imgW="3327120" imgH="55872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3668" y="3019415"/>
                        <a:ext cx="33258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2724919" y="1984893"/>
                <a:ext cx="58381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/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4919" y="1984893"/>
                <a:ext cx="583814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正方形/長方形 2"/>
          <p:cNvSpPr/>
          <p:nvPr/>
        </p:nvSpPr>
        <p:spPr>
          <a:xfrm>
            <a:off x="123582" y="3998795"/>
            <a:ext cx="9020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The total system obeys </a:t>
            </a:r>
            <a:r>
              <a:rPr lang="en-US" altLang="ja-JP" b="1" dirty="0" err="1">
                <a:solidFill>
                  <a:schemeClr val="accent6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</a:rPr>
              <a:t>microcanonical</a:t>
            </a:r>
            <a:r>
              <a:rPr lang="en-US" altLang="ja-JP" b="1" dirty="0">
                <a:solidFill>
                  <a:srgbClr val="00B0F0"/>
                </a:solidFill>
                <a:latin typeface="Arial Unicode MS"/>
                <a:ea typeface="Arial Unicode MS"/>
                <a:cs typeface="Arial Unicode MS"/>
              </a:rPr>
              <a:t> statistic</a:t>
            </a: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, but its dynamics are “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time irreversible”</a:t>
            </a:r>
            <a:endParaRPr lang="ja-JP" altLang="en-US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48064" y="1237593"/>
            <a:ext cx="3816424" cy="1391016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buFontTx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A role of an environment</a:t>
            </a:r>
          </a:p>
          <a:p>
            <a:pPr eaLnBrk="1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 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(never be Markovian)</a:t>
            </a:r>
          </a:p>
          <a:p>
            <a:pPr eaLnBrk="1" fontAlgn="ctr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  <a:endParaRPr lang="en-US" altLang="ja-JP" sz="2800" dirty="0">
              <a:solidFill>
                <a:srgbClr val="0070C0"/>
              </a:solidFill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23" name="Rectangle 2"/>
          <p:cNvSpPr>
            <a:spLocks noGrp="1" noChangeArrowheads="1"/>
          </p:cNvSpPr>
          <p:nvPr>
            <p:ph type="title"/>
          </p:nvPr>
        </p:nvSpPr>
        <p:spPr>
          <a:xfrm>
            <a:off x="160089" y="60417"/>
            <a:ext cx="858837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The secret of a s</a:t>
            </a: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ystem</a:t>
            </a: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-</a:t>
            </a:r>
            <a:r>
              <a:rPr lang="en-US" altLang="ja-JP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bath model</a:t>
            </a:r>
            <a:endParaRPr lang="ja-JP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4" name="正方形/長方形 12"/>
          <p:cNvSpPr>
            <a:spLocks noChangeArrowheads="1"/>
          </p:cNvSpPr>
          <p:nvPr/>
        </p:nvSpPr>
        <p:spPr bwMode="auto">
          <a:xfrm>
            <a:off x="4828303" y="2778888"/>
            <a:ext cx="45365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when they balanced </a:t>
            </a:r>
            <a:r>
              <a:rPr lang="en-US" altLang="ja-JP" sz="2000" dirty="0">
                <a:solidFill>
                  <a:srgbClr val="FB25EC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       equilibrium</a:t>
            </a:r>
            <a:endParaRPr lang="ja-JP" altLang="en-US" sz="2000" dirty="0">
              <a:solidFill>
                <a:srgbClr val="FB25EC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25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20391" y="2900592"/>
            <a:ext cx="360362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正方形/長方形 33"/>
          <p:cNvSpPr/>
          <p:nvPr/>
        </p:nvSpPr>
        <p:spPr>
          <a:xfrm>
            <a:off x="4824348" y="3131307"/>
            <a:ext cx="4172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(Detailed balance is not right condition)</a:t>
            </a:r>
            <a:endParaRPr lang="ja-JP" altLang="en-US" dirty="0"/>
          </a:p>
        </p:txBody>
      </p:sp>
      <p:graphicFrame>
        <p:nvGraphicFramePr>
          <p:cNvPr id="35" name="Object 5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952704279"/>
              </p:ext>
            </p:extLst>
          </p:nvPr>
        </p:nvGraphicFramePr>
        <p:xfrm>
          <a:off x="5148064" y="3495717"/>
          <a:ext cx="1663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63560" imgH="507960" progId="Equation.DSMT4">
                  <p:embed/>
                </p:oleObj>
              </mc:Choice>
              <mc:Fallback>
                <p:oleObj name="Equation" r:id="rId10" imgW="1663560" imgH="507960" progId="Equation.DSMT4">
                  <p:embed/>
                  <p:pic>
                    <p:nvPicPr>
                      <p:cNvPr id="3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3495717"/>
                        <a:ext cx="16637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5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838106667"/>
              </p:ext>
            </p:extLst>
          </p:nvPr>
        </p:nvGraphicFramePr>
        <p:xfrm>
          <a:off x="6838549" y="3450479"/>
          <a:ext cx="1752480" cy="40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52480" imgH="406080" progId="Equation.DSMT4">
                  <p:embed/>
                </p:oleObj>
              </mc:Choice>
              <mc:Fallback>
                <p:oleObj name="Equation" r:id="rId12" imgW="1752480" imgH="406080" progId="Equation.DSMT4">
                  <p:embed/>
                  <p:pic>
                    <p:nvPicPr>
                      <p:cNvPr id="3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8549" y="3450479"/>
                        <a:ext cx="1752480" cy="406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オブジェクト 38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28645057"/>
              </p:ext>
            </p:extLst>
          </p:nvPr>
        </p:nvGraphicFramePr>
        <p:xfrm>
          <a:off x="1394285" y="4325887"/>
          <a:ext cx="56991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577960" imgH="558720" progId="Equation.DSMT4">
                  <p:embed/>
                </p:oleObj>
              </mc:Choice>
              <mc:Fallback>
                <p:oleObj name="Equation" r:id="rId14" imgW="2577960" imgH="558720" progId="Equation.DSMT4">
                  <p:embed/>
                  <p:pic>
                    <p:nvPicPr>
                      <p:cNvPr id="39" name="オブジェクト 3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4285" y="4325887"/>
                        <a:ext cx="569912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正方形/長方形 39"/>
          <p:cNvSpPr/>
          <p:nvPr/>
        </p:nvSpPr>
        <p:spPr>
          <a:xfrm>
            <a:off x="6582283" y="6111351"/>
            <a:ext cx="25314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Heat capacity is infinity</a:t>
            </a:r>
          </a:p>
          <a:p>
            <a:r>
              <a:rPr lang="en-US" altLang="ja-JP" dirty="0">
                <a:solidFill>
                  <a:srgbClr val="0C0597"/>
                </a:solidFill>
              </a:rPr>
              <a:t>(time irreversibility)</a:t>
            </a:r>
            <a:endParaRPr lang="ja-JP" altLang="en-US" dirty="0">
              <a:solidFill>
                <a:srgbClr val="0C0597"/>
              </a:solidFill>
            </a:endParaRPr>
          </a:p>
        </p:txBody>
      </p:sp>
      <p:graphicFrame>
        <p:nvGraphicFramePr>
          <p:cNvPr id="41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30225" y="5691188"/>
          <a:ext cx="39243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924000" imgH="1054080" progId="Equation.DSMT4">
                  <p:embed/>
                </p:oleObj>
              </mc:Choice>
              <mc:Fallback>
                <p:oleObj name="Equation" r:id="rId16" imgW="3924000" imgH="1054080" progId="Equation.DSMT4">
                  <p:embed/>
                  <p:pic>
                    <p:nvPicPr>
                      <p:cNvPr id="4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225" y="5691188"/>
                        <a:ext cx="39243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正方形/長方形 41"/>
          <p:cNvSpPr/>
          <p:nvPr/>
        </p:nvSpPr>
        <p:spPr>
          <a:xfrm>
            <a:off x="105983" y="5430812"/>
            <a:ext cx="56290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Bath spectral distribution </a:t>
            </a:r>
            <a:r>
              <a:rPr lang="ja-JP" altLang="en-US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⇒</a:t>
            </a:r>
            <a:r>
              <a:rPr lang="en-US" altLang="ja-JP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continuous function</a:t>
            </a:r>
            <a:endParaRPr lang="ja-JP" altLang="en-US" dirty="0">
              <a:solidFill>
                <a:srgbClr val="7030A0"/>
              </a:solidFill>
            </a:endParaRPr>
          </a:p>
        </p:txBody>
      </p:sp>
      <p:graphicFrame>
        <p:nvGraphicFramePr>
          <p:cNvPr id="43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552493" y="5679019"/>
          <a:ext cx="19812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790640" imgH="952200" progId="Equation.DSMT4">
                  <p:embed/>
                </p:oleObj>
              </mc:Choice>
              <mc:Fallback>
                <p:oleObj name="Equation" r:id="rId18" imgW="1790640" imgH="952200" progId="Equation.DSMT4">
                  <p:embed/>
                  <p:pic>
                    <p:nvPicPr>
                      <p:cNvPr id="4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2493" y="5679019"/>
                        <a:ext cx="19812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図 26">
            <a:extLst>
              <a:ext uri="{FF2B5EF4-FFF2-40B4-BE49-F238E27FC236}">
                <a16:creationId xmlns:a16="http://schemas.microsoft.com/office/drawing/2014/main" id="{F8A2BB5E-1AD7-4D33-AD00-AC6E9432C0C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259632" y="1690993"/>
            <a:ext cx="985399" cy="1077976"/>
          </a:xfrm>
          <a:prstGeom prst="rect">
            <a:avLst/>
          </a:prstGeom>
        </p:spPr>
      </p:pic>
      <p:graphicFrame>
        <p:nvGraphicFramePr>
          <p:cNvPr id="28" name="Object 12">
            <a:extLst>
              <a:ext uri="{FF2B5EF4-FFF2-40B4-BE49-F238E27FC236}">
                <a16:creationId xmlns:a16="http://schemas.microsoft.com/office/drawing/2014/main" id="{B40B6CE2-31F3-41EF-8AA8-CABC332E6EE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33462" y="1724467"/>
          <a:ext cx="1134100" cy="1083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21" imgW="3172268" imgH="3029373" progId="PBrush">
                  <p:embed/>
                </p:oleObj>
              </mc:Choice>
              <mc:Fallback>
                <p:oleObj name="ビットマップ イメージ" r:id="rId21" imgW="3172268" imgH="3029373" progId="PBrush">
                  <p:embed/>
                  <p:pic>
                    <p:nvPicPr>
                      <p:cNvPr id="18" name="Object 12">
                        <a:extLst>
                          <a:ext uri="{FF2B5EF4-FFF2-40B4-BE49-F238E27FC236}">
                            <a16:creationId xmlns:a16="http://schemas.microsoft.com/office/drawing/2014/main" id="{455671E7-0586-406C-A67B-6A494B1699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462" y="1724467"/>
                        <a:ext cx="1134100" cy="10832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265AD49-3C86-4D11-9038-CD3BAFCFD753}"/>
              </a:ext>
            </a:extLst>
          </p:cNvPr>
          <p:cNvSpPr txBox="1"/>
          <p:nvPr/>
        </p:nvSpPr>
        <p:spPr>
          <a:xfrm>
            <a:off x="4370034" y="5745704"/>
            <a:ext cx="47739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Exam.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7120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4" grpId="0"/>
      <p:bldP spid="34" grpId="0"/>
      <p:bldP spid="40" grpId="0"/>
      <p:bldP spid="42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1903" name="Object 11"/>
          <p:cNvGraphicFramePr>
            <a:graphicFrameLocks noChangeAspect="1"/>
          </p:cNvGraphicFramePr>
          <p:nvPr/>
        </p:nvGraphicFramePr>
        <p:xfrm>
          <a:off x="3100094" y="4085926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11480" imgH="558720" progId="Equation.DSMT4">
                  <p:embed/>
                </p:oleObj>
              </mc:Choice>
              <mc:Fallback>
                <p:oleObj name="Equation" r:id="rId2" imgW="3111480" imgH="558720" progId="Equation.DSMT4">
                  <p:embed/>
                  <p:pic>
                    <p:nvPicPr>
                      <p:cNvPr id="42190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0094" y="4085926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2104" name="Picture 66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068" y="2799718"/>
            <a:ext cx="2531464" cy="198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0237" name="Rectangle 2"/>
          <p:cNvSpPr>
            <a:spLocks noChangeArrowheads="1"/>
          </p:cNvSpPr>
          <p:nvPr/>
        </p:nvSpPr>
        <p:spPr bwMode="auto">
          <a:xfrm>
            <a:off x="428596" y="2396589"/>
            <a:ext cx="807561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+mj-ea"/>
                <a:ea typeface="+mj-ea"/>
                <a:cs typeface="Arial Unicode MS"/>
              </a:rPr>
              <a:t>Physical observable like dipole moment       is defined by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sz="14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+mj-ea"/>
                <a:ea typeface="+mj-ea"/>
                <a:cs typeface="Arial Unicode MS"/>
              </a:rPr>
              <a:t>If      is a function of </a:t>
            </a:r>
            <a:r>
              <a:rPr lang="en-US" altLang="ja-JP" sz="2400" i="1" dirty="0">
                <a:solidFill>
                  <a:srgbClr val="FF3300"/>
                </a:solidFill>
                <a:latin typeface="+mj-ea"/>
                <a:ea typeface="+mj-ea"/>
                <a:cs typeface="Times New Roman" pitchFamily="18" charset="0"/>
              </a:rPr>
              <a:t>A</a:t>
            </a:r>
            <a:r>
              <a:rPr lang="ja-JP" altLang="en-US" sz="2400" dirty="0">
                <a:latin typeface="+mj-ea"/>
                <a:ea typeface="+mj-ea"/>
                <a:cs typeface="Arial Unicode MS"/>
              </a:rPr>
              <a:t> </a:t>
            </a:r>
            <a:r>
              <a:rPr lang="en-US" altLang="ja-JP" sz="2400" dirty="0">
                <a:latin typeface="+mj-ea"/>
                <a:ea typeface="+mj-ea"/>
                <a:cs typeface="Arial Unicode MS"/>
              </a:rPr>
              <a:t>only, we can rewrite 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sz="1200" dirty="0">
              <a:latin typeface="+mj-ea"/>
              <a:ea typeface="+mj-ea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+mj-ea"/>
                <a:ea typeface="+mj-ea"/>
                <a:cs typeface="Arial Unicode MS"/>
              </a:rPr>
              <a:t>where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solidFill>
                <a:srgbClr val="CC3300"/>
              </a:solidFill>
              <a:latin typeface="+mj-ea"/>
              <a:ea typeface="+mj-ea"/>
              <a:cs typeface="Arial Unicode MS"/>
            </a:endParaRPr>
          </a:p>
        </p:txBody>
      </p:sp>
      <p:graphicFrame>
        <p:nvGraphicFramePr>
          <p:cNvPr id="180226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993871" y="3017829"/>
          <a:ext cx="346551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66800" imgH="431640" progId="Equation.DSMT4">
                  <p:embed/>
                </p:oleObj>
              </mc:Choice>
              <mc:Fallback>
                <p:oleObj name="Equation" r:id="rId5" imgW="3466800" imgH="431640" progId="Equation.DSMT4">
                  <p:embed/>
                  <p:pic>
                    <p:nvPicPr>
                      <p:cNvPr id="1802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3871" y="3017829"/>
                        <a:ext cx="3465512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892" name="Object 3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3119335" y="4085926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111480" imgH="558720" progId="Equation.DSMT4">
                  <p:embed/>
                </p:oleObj>
              </mc:Choice>
              <mc:Fallback>
                <p:oleObj name="Equation" r:id="rId7" imgW="3111480" imgH="558720" progId="Equation.DSMT4">
                  <p:embed/>
                  <p:pic>
                    <p:nvPicPr>
                      <p:cNvPr id="42189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9335" y="4085926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0238" name="Rectangle 5"/>
          <p:cNvSpPr>
            <a:spLocks noChangeArrowheads="1"/>
          </p:cNvSpPr>
          <p:nvPr/>
        </p:nvSpPr>
        <p:spPr bwMode="auto">
          <a:xfrm>
            <a:off x="500063" y="1142984"/>
            <a:ext cx="86439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+mj-ea"/>
                <a:ea typeface="+mj-ea"/>
                <a:cs typeface="Arial Unicode MS"/>
                <a:sym typeface="Wingdings" pitchFamily="2" charset="2"/>
              </a:rPr>
              <a:t>For wave </a:t>
            </a:r>
            <a:r>
              <a:rPr lang="en-US" altLang="ja-JP" sz="2400" dirty="0" err="1">
                <a:latin typeface="+mj-ea"/>
                <a:ea typeface="+mj-ea"/>
                <a:cs typeface="Arial Unicode MS"/>
                <a:sym typeface="Wingdings" pitchFamily="2" charset="2"/>
              </a:rPr>
              <a:t>func</a:t>
            </a:r>
            <a:r>
              <a:rPr lang="en-US" altLang="ja-JP" sz="2400" dirty="0">
                <a:latin typeface="+mj-ea"/>
                <a:ea typeface="+mj-ea"/>
                <a:cs typeface="Arial Unicode MS"/>
                <a:sym typeface="Wingdings" pitchFamily="2" charset="2"/>
              </a:rPr>
              <a:t>.               , density matrix elements are</a:t>
            </a:r>
          </a:p>
        </p:txBody>
      </p:sp>
      <p:graphicFrame>
        <p:nvGraphicFramePr>
          <p:cNvPr id="421894" name="Object 4"/>
          <p:cNvGraphicFramePr>
            <a:graphicFrameLocks noChangeAspect="1"/>
          </p:cNvGraphicFramePr>
          <p:nvPr/>
        </p:nvGraphicFramePr>
        <p:xfrm>
          <a:off x="1125139" y="5342831"/>
          <a:ext cx="287020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869920" imgH="482400" progId="Equation.DSMT4">
                  <p:embed/>
                </p:oleObj>
              </mc:Choice>
              <mc:Fallback>
                <p:oleObj name="Equation" r:id="rId9" imgW="2869920" imgH="482400" progId="Equation.DSMT4">
                  <p:embed/>
                  <p:pic>
                    <p:nvPicPr>
                      <p:cNvPr id="42189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5139" y="5342831"/>
                        <a:ext cx="2870200" cy="48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0" name="Object 6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555776" y="1271956"/>
          <a:ext cx="1281113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82680" imgH="330120" progId="Equation.DSMT4">
                  <p:embed/>
                </p:oleObj>
              </mc:Choice>
              <mc:Fallback>
                <p:oleObj name="Equation" r:id="rId11" imgW="1282680" imgH="330120" progId="Equation.DSMT4">
                  <p:embed/>
                  <p:pic>
                    <p:nvPicPr>
                      <p:cNvPr id="18023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776" y="1271956"/>
                        <a:ext cx="1281113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1" name="Object 7"/>
          <p:cNvGraphicFramePr>
            <a:graphicFrameLocks noChangeAspect="1"/>
          </p:cNvGraphicFramePr>
          <p:nvPr/>
        </p:nvGraphicFramePr>
        <p:xfrm>
          <a:off x="5580112" y="2514922"/>
          <a:ext cx="47148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69800" imgH="304560" progId="Equation.DSMT4">
                  <p:embed/>
                </p:oleObj>
              </mc:Choice>
              <mc:Fallback>
                <p:oleObj name="Equation" r:id="rId13" imgW="469800" imgH="304560" progId="Equation.DSMT4">
                  <p:embed/>
                  <p:pic>
                    <p:nvPicPr>
                      <p:cNvPr id="18023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2514922"/>
                        <a:ext cx="471488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2" name="Object 8"/>
          <p:cNvGraphicFramePr>
            <a:graphicFrameLocks noChangeAspect="1"/>
          </p:cNvGraphicFramePr>
          <p:nvPr/>
        </p:nvGraphicFramePr>
        <p:xfrm>
          <a:off x="811410" y="3566021"/>
          <a:ext cx="373063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52280" imgH="203040" progId="Equation.DSMT4">
                  <p:embed/>
                </p:oleObj>
              </mc:Choice>
              <mc:Fallback>
                <p:oleObj name="Equation" r:id="rId15" imgW="152280" imgH="203040" progId="Equation.DSMT4">
                  <p:embed/>
                  <p:pic>
                    <p:nvPicPr>
                      <p:cNvPr id="18023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1410" y="3566021"/>
                        <a:ext cx="373063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3" name="Object 9"/>
          <p:cNvGraphicFramePr>
            <a:graphicFrameLocks noChangeAspect="1"/>
          </p:cNvGraphicFramePr>
          <p:nvPr/>
        </p:nvGraphicFramePr>
        <p:xfrm>
          <a:off x="1823983" y="4179099"/>
          <a:ext cx="12303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231560" imgH="482400" progId="Equation.DSMT4">
                  <p:embed/>
                </p:oleObj>
              </mc:Choice>
              <mc:Fallback>
                <p:oleObj name="Equation" r:id="rId17" imgW="1231560" imgH="482400" progId="Equation.DSMT4">
                  <p:embed/>
                  <p:pic>
                    <p:nvPicPr>
                      <p:cNvPr id="18023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3983" y="4179099"/>
                        <a:ext cx="123031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21900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419357" y="5510670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0234" name="Object 10"/>
          <p:cNvGraphicFramePr>
            <a:graphicFrameLocks noChangeAspect="1"/>
          </p:cNvGraphicFramePr>
          <p:nvPr/>
        </p:nvGraphicFramePr>
        <p:xfrm>
          <a:off x="2106613" y="1844659"/>
          <a:ext cx="312420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136680" imgH="444240" progId="Equation.DSMT4">
                  <p:embed/>
                </p:oleObj>
              </mc:Choice>
              <mc:Fallback>
                <p:oleObj name="Equation" r:id="rId20" imgW="3136680" imgH="444240" progId="Equation.DSMT4">
                  <p:embed/>
                  <p:pic>
                    <p:nvPicPr>
                      <p:cNvPr id="18023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06613" y="1844659"/>
                        <a:ext cx="3124200" cy="442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904" name="Object 12"/>
          <p:cNvGraphicFramePr>
            <a:graphicFrameLocks noChangeAspect="1"/>
          </p:cNvGraphicFramePr>
          <p:nvPr/>
        </p:nvGraphicFramePr>
        <p:xfrm>
          <a:off x="3119335" y="4143933"/>
          <a:ext cx="2159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158920" imgH="482400" progId="Equation.DSMT4">
                  <p:embed/>
                </p:oleObj>
              </mc:Choice>
              <mc:Fallback>
                <p:oleObj name="Equation" r:id="rId22" imgW="2158920" imgH="482400" progId="Equation.DSMT4">
                  <p:embed/>
                  <p:pic>
                    <p:nvPicPr>
                      <p:cNvPr id="421904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9335" y="4143933"/>
                        <a:ext cx="21590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179511" y="142852"/>
            <a:ext cx="8951081" cy="1143000"/>
          </a:xfrm>
        </p:spPr>
        <p:txBody>
          <a:bodyPr>
            <a:normAutofit/>
          </a:bodyPr>
          <a:lstStyle/>
          <a:p>
            <a:r>
              <a:rPr lang="en-US" altLang="ja-JP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cs typeface="Arial Unicode MS" panose="020B0604020202020204" pitchFamily="50" charset="-128"/>
              </a:rPr>
              <a:t>Reduced Density Matrix</a:t>
            </a:r>
            <a:endParaRPr kumimoji="1" lang="ja-JP" alt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19600" y="6182029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4843271" y="5292730"/>
                <a:ext cx="4300729" cy="53476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en-US" sz="2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ja-JP" altLang="en-US" sz="28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ja-JP" altLang="en-US" sz="2800" i="1">
                                  <a:latin typeface="Cambria Math"/>
                                </a:rPr>
                                <m:t>𝜌</m:t>
                              </m:r>
                            </m:e>
                          </m:acc>
                        </m:e>
                        <m:sub>
                          <m:r>
                            <a:rPr lang="ja-JP" altLang="en-US" sz="2800" i="1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ja-JP" altLang="en-US" sz="2800">
                          <a:latin typeface="Cambria Math"/>
                        </a:rPr>
                        <m:t>=−</m:t>
                      </m:r>
                      <m:r>
                        <a:rPr lang="ja-JP" altLang="en-US" sz="2800" i="1">
                          <a:latin typeface="Cambria Math"/>
                        </a:rPr>
                        <m:t>𝑖</m:t>
                      </m:r>
                      <m:d>
                        <m:dPr>
                          <m:begChr m:val="["/>
                          <m:endChr m:val="]"/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sz="2800" i="1">
                                  <a:latin typeface="Cambria Math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ja-JP" altLang="en-US" sz="2800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a:rPr lang="ja-JP" altLang="en-US" sz="2800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ja-JP" alt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sz="2800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ja-JP" altLang="en-US" sz="2800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</m:e>
                      </m:d>
                      <m:r>
                        <a:rPr lang="en-US" altLang="ja-JP" sz="2800" b="0" i="0" smtClean="0">
                          <a:latin typeface="Cambria Math" panose="02040503050406030204" pitchFamily="18" charset="0"/>
                        </a:rPr>
                        <m:t>−</m:t>
                      </m:r>
                      <m:acc>
                        <m:accPr>
                          <m:chr m:val="̂"/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ja-JP" altLang="en-US" sz="2800" i="1">
                              <a:latin typeface="Cambria Math"/>
                            </a:rPr>
                            <m:t>𝛤</m:t>
                          </m:r>
                        </m:e>
                      </m:acc>
                      <m:sSub>
                        <m:sSubPr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ja-JP" altLang="en-US" sz="2800" i="1">
                              <a:latin typeface="Cambria Math"/>
                            </a:rPr>
                            <m:t>𝜌</m:t>
                          </m:r>
                        </m:e>
                        <m:sub>
                          <m:r>
                            <a:rPr lang="ja-JP" altLang="en-US" sz="2800" i="1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ja-JP" altLang="en-US" sz="2800">
                          <a:latin typeface="Cambria Math"/>
                        </a:rPr>
                        <m:t>(</m:t>
                      </m:r>
                      <m:sSup>
                        <m:sSupPr>
                          <m:ctrlPr>
                            <a:rPr lang="ja-JP" altLang="en-US" sz="2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ja-JP" altLang="en-US" sz="2800" i="1">
                              <a:latin typeface="Cambria Math"/>
                            </a:rPr>
                            <m:t>𝑡</m:t>
                          </m:r>
                        </m:e>
                        <m:sup>
                          <m:r>
                            <a:rPr lang="ja-JP" altLang="en-US" sz="2800"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a:rPr lang="ja-JP" altLang="en-US" sz="280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ja-JP" altLang="en-US" sz="2800" dirty="0"/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3271" y="5292730"/>
                <a:ext cx="4300729" cy="534762"/>
              </a:xfrm>
              <a:prstGeom prst="rect">
                <a:avLst/>
              </a:prstGeom>
              <a:blipFill rotWithShape="0"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2144">
            <a:off x="6857578" y="3690724"/>
            <a:ext cx="818228" cy="3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オブジェクト 2"/>
          <p:cNvGraphicFramePr>
            <a:graphicFrameLocks noGrp="1" noChangeAspect="1"/>
          </p:cNvGraphicFramePr>
          <p:nvPr/>
        </p:nvGraphicFramePr>
        <p:xfrm>
          <a:off x="5988011" y="1844824"/>
          <a:ext cx="27035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2705040" imgH="431640" progId="Equation.DSMT4">
                  <p:embed/>
                </p:oleObj>
              </mc:Choice>
              <mc:Fallback>
                <p:oleObj name="Equation" r:id="rId27" imgW="2705040" imgH="431640" progId="Equation.DSMT4">
                  <p:embed/>
                  <p:pic>
                    <p:nvPicPr>
                      <p:cNvPr id="3" name="オブジェクト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8011" y="1844824"/>
                        <a:ext cx="2703513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7"/>
          <p:cNvGraphicFramePr>
            <a:graphicFrameLocks noChangeAspect="1"/>
          </p:cNvGraphicFramePr>
          <p:nvPr/>
        </p:nvGraphicFramePr>
        <p:xfrm>
          <a:off x="6680897" y="4082591"/>
          <a:ext cx="625475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622080" imgH="342720" progId="Equation.DSMT4">
                  <p:embed/>
                </p:oleObj>
              </mc:Choice>
              <mc:Fallback>
                <p:oleObj name="Equation" r:id="rId29" imgW="622080" imgH="342720" progId="Equation.DSMT4">
                  <p:embed/>
                  <p:pic>
                    <p:nvPicPr>
                      <p:cNvPr id="24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0897" y="4082591"/>
                        <a:ext cx="625475" cy="34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4754717" y="4977187"/>
            <a:ext cx="44453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Quantum Master Eq. (Markovian Approx.  etc.)</a:t>
            </a:r>
            <a:endParaRPr lang="ja-JP" altLang="en-US" sz="1600" dirty="0"/>
          </a:p>
        </p:txBody>
      </p:sp>
      <p:sp>
        <p:nvSpPr>
          <p:cNvPr id="29" name="正方形/長方形 28"/>
          <p:cNvSpPr/>
          <p:nvPr/>
        </p:nvSpPr>
        <p:spPr>
          <a:xfrm>
            <a:off x="1612867" y="6084845"/>
            <a:ext cx="28748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ja-JP" dirty="0">
                <a:solidFill>
                  <a:srgbClr val="CC33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Energy does not conserve</a:t>
            </a:r>
          </a:p>
        </p:txBody>
      </p:sp>
    </p:spTree>
    <p:extLst>
      <p:ext uri="{BB962C8B-B14F-4D97-AF65-F5344CB8AC3E}">
        <p14:creationId xmlns:p14="http://schemas.microsoft.com/office/powerpoint/2010/main" val="2555247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421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421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21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6" name="Rectangle 2"/>
          <p:cNvSpPr>
            <a:spLocks noGrp="1" noChangeArrowheads="1"/>
          </p:cNvSpPr>
          <p:nvPr>
            <p:ph type="title"/>
          </p:nvPr>
        </p:nvSpPr>
        <p:spPr>
          <a:xfrm>
            <a:off x="492125" y="1939925"/>
            <a:ext cx="3135313" cy="490538"/>
          </a:xfrm>
          <a:solidFill>
            <a:srgbClr val="FFFFFF"/>
          </a:solidFill>
        </p:spPr>
        <p:txBody>
          <a:bodyPr anchor="t"/>
          <a:lstStyle/>
          <a:p>
            <a:pPr algn="l" eaLnBrk="1" hangingPunct="1"/>
            <a:r>
              <a:rPr lang="en-US" altLang="ja-JP" sz="2400">
                <a:solidFill>
                  <a:srgbClr val="0000CC"/>
                </a:solidFill>
                <a:latin typeface="Arial Unicode MS"/>
                <a:ea typeface="Arial Unicode MS"/>
                <a:cs typeface="Arial Unicode MS"/>
              </a:rPr>
              <a:t>Initial condition</a:t>
            </a:r>
          </a:p>
        </p:txBody>
      </p:sp>
      <p:graphicFrame>
        <p:nvGraphicFramePr>
          <p:cNvPr id="181250" name="Object 3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415925" y="4359275"/>
          <a:ext cx="52578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257800" imgH="507960" progId="Equation.DSMT4">
                  <p:embed/>
                </p:oleObj>
              </mc:Choice>
              <mc:Fallback>
                <p:oleObj name="Equation" r:id="rId3" imgW="5257800" imgH="507960" progId="Equation.DSMT4">
                  <p:embed/>
                  <p:pic>
                    <p:nvPicPr>
                      <p:cNvPr id="18125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925" y="4359275"/>
                        <a:ext cx="52578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1" name="Object 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446588" y="3379788"/>
          <a:ext cx="1181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80800" imgH="342720" progId="Equation.DSMT4">
                  <p:embed/>
                </p:oleObj>
              </mc:Choice>
              <mc:Fallback>
                <p:oleObj name="Equation" r:id="rId5" imgW="1180800" imgH="342720" progId="Equation.DSMT4">
                  <p:embed/>
                  <p:pic>
                    <p:nvPicPr>
                      <p:cNvPr id="181251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6588" y="3379788"/>
                        <a:ext cx="11811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1252" name="Object 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076450" y="2533650"/>
          <a:ext cx="41386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140000" imgH="457200" progId="Equation.DSMT4">
                  <p:embed/>
                </p:oleObj>
              </mc:Choice>
              <mc:Fallback>
                <p:oleObj name="Equation" r:id="rId7" imgW="4140000" imgH="457200" progId="Equation.DSMT4">
                  <p:embed/>
                  <p:pic>
                    <p:nvPicPr>
                      <p:cNvPr id="181252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6450" y="2533650"/>
                        <a:ext cx="4138613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1257" name="Rectangle 8"/>
          <p:cNvSpPr>
            <a:spLocks noChangeArrowheads="1"/>
          </p:cNvSpPr>
          <p:nvPr/>
        </p:nvSpPr>
        <p:spPr bwMode="auto">
          <a:xfrm>
            <a:off x="415925" y="3824288"/>
            <a:ext cx="8728075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>
                <a:latin typeface="Arial Unicode MS"/>
                <a:ea typeface="Arial Unicode MS"/>
                <a:cs typeface="Arial Unicode MS"/>
              </a:rPr>
              <a:t>Reduced density matrix (after tr</a:t>
            </a:r>
            <a:r>
              <a:rPr lang="en-US" altLang="ja-JP" sz="2400" baseline="-25000">
                <a:latin typeface="Arial Unicode MS"/>
                <a:ea typeface="Arial Unicode MS"/>
                <a:cs typeface="Arial Unicode MS"/>
              </a:rPr>
              <a:t>B</a:t>
            </a:r>
            <a:r>
              <a:rPr lang="en-US" altLang="ja-JP" sz="2400">
                <a:latin typeface="Arial Unicode MS"/>
                <a:ea typeface="Arial Unicode MS"/>
                <a:cs typeface="Arial Unicode MS"/>
              </a:rPr>
              <a:t>) in path integral expression is</a:t>
            </a:r>
          </a:p>
        </p:txBody>
      </p:sp>
      <p:graphicFrame>
        <p:nvGraphicFramePr>
          <p:cNvPr id="181253" name="Object 1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857375" y="5838825"/>
          <a:ext cx="70866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086600" imgH="583920" progId="Equation.DSMT4">
                  <p:embed/>
                </p:oleObj>
              </mc:Choice>
              <mc:Fallback>
                <p:oleObj name="Equation" r:id="rId9" imgW="7086600" imgH="583920" progId="Equation.DSMT4">
                  <p:embed/>
                  <p:pic>
                    <p:nvPicPr>
                      <p:cNvPr id="181253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7375" y="5838825"/>
                        <a:ext cx="70866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1258" name="Rectangle 14"/>
          <p:cNvSpPr>
            <a:spLocks noChangeArrowheads="1"/>
          </p:cNvSpPr>
          <p:nvPr/>
        </p:nvSpPr>
        <p:spPr bwMode="auto">
          <a:xfrm>
            <a:off x="414338" y="3295650"/>
            <a:ext cx="40190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2400" dirty="0">
                <a:latin typeface="Arial Unicode MS"/>
                <a:ea typeface="Arial Unicode MS"/>
                <a:cs typeface="Arial Unicode MS"/>
              </a:rPr>
              <a:t>The bath is in equilibrium at </a:t>
            </a:r>
          </a:p>
        </p:txBody>
      </p:sp>
      <p:sp>
        <p:nvSpPr>
          <p:cNvPr id="181259" name="Rectangle 15"/>
          <p:cNvSpPr>
            <a:spLocks noChangeArrowheads="1"/>
          </p:cNvSpPr>
          <p:nvPr/>
        </p:nvSpPr>
        <p:spPr bwMode="auto">
          <a:xfrm>
            <a:off x="493713" y="485775"/>
            <a:ext cx="59769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Wave function in path integral form is</a:t>
            </a:r>
          </a:p>
        </p:txBody>
      </p:sp>
      <p:graphicFrame>
        <p:nvGraphicFramePr>
          <p:cNvPr id="181254" name="Object 16"/>
          <p:cNvGraphicFramePr>
            <a:graphicFrameLocks noChangeAspect="1"/>
          </p:cNvGraphicFramePr>
          <p:nvPr/>
        </p:nvGraphicFramePr>
        <p:xfrm>
          <a:off x="1087438" y="1154113"/>
          <a:ext cx="6272212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273720" imgH="507960" progId="Equation.DSMT4">
                  <p:embed/>
                </p:oleObj>
              </mc:Choice>
              <mc:Fallback>
                <p:oleObj name="Equation" r:id="rId11" imgW="6273720" imgH="507960" progId="Equation.DSMT4">
                  <p:embed/>
                  <p:pic>
                    <p:nvPicPr>
                      <p:cNvPr id="181254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7438" y="1154113"/>
                        <a:ext cx="6272212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Line 9"/>
          <p:cNvSpPr>
            <a:spLocks noChangeShapeType="1"/>
          </p:cNvSpPr>
          <p:nvPr/>
        </p:nvSpPr>
        <p:spPr bwMode="auto">
          <a:xfrm>
            <a:off x="2755900" y="4916488"/>
            <a:ext cx="1260475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17" name="Line 10"/>
          <p:cNvSpPr>
            <a:spLocks noChangeShapeType="1"/>
          </p:cNvSpPr>
          <p:nvPr/>
        </p:nvSpPr>
        <p:spPr bwMode="auto">
          <a:xfrm>
            <a:off x="4110038" y="4919663"/>
            <a:ext cx="1260475" cy="0"/>
          </a:xfrm>
          <a:custGeom>
            <a:avLst/>
            <a:gdLst>
              <a:gd name="T0" fmla="*/ 0 w 581020"/>
              <a:gd name="T1" fmla="*/ 0 h 15"/>
              <a:gd name="T2" fmla="*/ 12864706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sp>
        <p:nvSpPr>
          <p:cNvPr id="19" name="Line 9"/>
          <p:cNvSpPr>
            <a:spLocks noChangeShapeType="1"/>
          </p:cNvSpPr>
          <p:nvPr/>
        </p:nvSpPr>
        <p:spPr bwMode="auto">
          <a:xfrm>
            <a:off x="2176463" y="6373813"/>
            <a:ext cx="2881312" cy="0"/>
          </a:xfrm>
          <a:prstGeom prst="line">
            <a:avLst/>
          </a:prstGeom>
          <a:noFill/>
          <a:ln w="38100">
            <a:solidFill>
              <a:srgbClr val="00B0F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ja-JP" altLang="en-US"/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>
            <a:off x="5472113" y="6376988"/>
            <a:ext cx="3240087" cy="0"/>
          </a:xfrm>
          <a:custGeom>
            <a:avLst/>
            <a:gdLst>
              <a:gd name="T0" fmla="*/ 0 w 581020"/>
              <a:gd name="T1" fmla="*/ 0 h 15"/>
              <a:gd name="T2" fmla="*/ 561877397 w 581020"/>
              <a:gd name="T3" fmla="*/ 0 h 15"/>
              <a:gd name="T4" fmla="*/ 0 60000 65536"/>
              <a:gd name="T5" fmla="*/ 0 60000 65536"/>
              <a:gd name="T6" fmla="*/ 0 w 581020"/>
              <a:gd name="T7" fmla="*/ 0 h 15"/>
              <a:gd name="T8" fmla="*/ 581020 w 581020"/>
              <a:gd name="T9" fmla="*/ 0 h 1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81020" h="15">
                <a:moveTo>
                  <a:pt x="0" y="15"/>
                </a:moveTo>
                <a:lnTo>
                  <a:pt x="581020" y="0"/>
                </a:lnTo>
              </a:path>
            </a:pathLst>
          </a:custGeom>
          <a:noFill/>
          <a:ln w="38100">
            <a:solidFill>
              <a:srgbClr val="00B05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ja-JP" altLang="en-US">
              <a:latin typeface="Calibri" pitchFamily="34" charset="0"/>
            </a:endParaRPr>
          </a:p>
        </p:txBody>
      </p:sp>
      <p:graphicFrame>
        <p:nvGraphicFramePr>
          <p:cNvPr id="181255" name="Object 7"/>
          <p:cNvGraphicFramePr>
            <a:graphicFrameLocks noChangeAspect="1"/>
          </p:cNvGraphicFramePr>
          <p:nvPr/>
        </p:nvGraphicFramePr>
        <p:xfrm>
          <a:off x="1287463" y="5145088"/>
          <a:ext cx="73406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340400" imgH="507960" progId="Equation.DSMT4">
                  <p:embed/>
                </p:oleObj>
              </mc:Choice>
              <mc:Fallback>
                <p:oleObj name="Equation" r:id="rId13" imgW="7340400" imgH="507960" progId="Equation.DSMT4">
                  <p:embed/>
                  <p:pic>
                    <p:nvPicPr>
                      <p:cNvPr id="18125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7463" y="5145088"/>
                        <a:ext cx="73406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オブジェクト 1"/>
          <p:cNvGraphicFramePr>
            <a:graphicFrameLocks noGrp="1" noChangeAspect="1"/>
          </p:cNvGraphicFramePr>
          <p:nvPr/>
        </p:nvGraphicFramePr>
        <p:xfrm>
          <a:off x="2138363" y="5891213"/>
          <a:ext cx="6464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6464160" imgH="482400" progId="Equation.DSMT4">
                  <p:embed/>
                </p:oleObj>
              </mc:Choice>
              <mc:Fallback>
                <p:oleObj name="Equation" r:id="rId15" imgW="6464160" imgH="482400" progId="Equation.DSMT4">
                  <p:embed/>
                  <p:pic>
                    <p:nvPicPr>
                      <p:cNvPr id="2" name="オブジェクト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8363" y="5891213"/>
                        <a:ext cx="64643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/>
          <p:cNvGraphicFramePr>
            <a:graphicFrameLocks noChangeAspect="1"/>
          </p:cNvGraphicFramePr>
          <p:nvPr/>
        </p:nvGraphicFramePr>
        <p:xfrm>
          <a:off x="1254125" y="5106988"/>
          <a:ext cx="76073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7607160" imgH="583920" progId="Equation.DSMT4">
                  <p:embed/>
                </p:oleObj>
              </mc:Choice>
              <mc:Fallback>
                <p:oleObj name="Equation" r:id="rId17" imgW="7607160" imgH="583920" progId="Equation.DSMT4">
                  <p:embed/>
                  <p:pic>
                    <p:nvPicPr>
                      <p:cNvPr id="3" name="オブジェクト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4125" y="5106988"/>
                        <a:ext cx="76073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/>
          <p:cNvGraphicFramePr>
            <a:graphicFrameLocks noGrp="1" noChangeAspect="1"/>
          </p:cNvGraphicFramePr>
          <p:nvPr/>
        </p:nvGraphicFramePr>
        <p:xfrm>
          <a:off x="1839662" y="5873687"/>
          <a:ext cx="1168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168200" imgH="469800" progId="Equation.DSMT4">
                  <p:embed/>
                </p:oleObj>
              </mc:Choice>
              <mc:Fallback>
                <p:oleObj name="Equation" r:id="rId19" imgW="1168200" imgH="469800" progId="Equation.DSMT4">
                  <p:embed/>
                  <p:pic>
                    <p:nvPicPr>
                      <p:cNvPr id="4" name="オブジェクト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9662" y="5873687"/>
                        <a:ext cx="11684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/>
          <p:cNvGraphicFramePr>
            <a:graphicFrameLocks noChangeAspect="1"/>
          </p:cNvGraphicFramePr>
          <p:nvPr/>
        </p:nvGraphicFramePr>
        <p:xfrm>
          <a:off x="1276350" y="5145088"/>
          <a:ext cx="29591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958840" imgH="507960" progId="Equation.DSMT4">
                  <p:embed/>
                </p:oleObj>
              </mc:Choice>
              <mc:Fallback>
                <p:oleObj name="Equation" r:id="rId21" imgW="2958840" imgH="507960" progId="Equation.DSMT4">
                  <p:embed/>
                  <p:pic>
                    <p:nvPicPr>
                      <p:cNvPr id="5" name="オブジェクト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6350" y="5145088"/>
                        <a:ext cx="29591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/>
          <p:cNvGraphicFramePr>
            <a:graphicFrameLocks noGrp="1" noChangeAspect="1"/>
          </p:cNvGraphicFramePr>
          <p:nvPr/>
        </p:nvGraphicFramePr>
        <p:xfrm>
          <a:off x="4572000" y="5877272"/>
          <a:ext cx="1346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346040" imgH="406080" progId="Equation.DSMT4">
                  <p:embed/>
                </p:oleObj>
              </mc:Choice>
              <mc:Fallback>
                <p:oleObj name="Equation" r:id="rId23" imgW="1346040" imgH="406080" progId="Equation.DSMT4">
                  <p:embed/>
                  <p:pic>
                    <p:nvPicPr>
                      <p:cNvPr id="7" name="オブジェクト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5877272"/>
                        <a:ext cx="13462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/>
          <p:cNvGraphicFramePr>
            <a:graphicFrameLocks noGrp="1" noChangeAspect="1"/>
          </p:cNvGraphicFramePr>
          <p:nvPr/>
        </p:nvGraphicFramePr>
        <p:xfrm>
          <a:off x="7812360" y="5903913"/>
          <a:ext cx="1168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168200" imgH="469800" progId="Equation.DSMT4">
                  <p:embed/>
                </p:oleObj>
              </mc:Choice>
              <mc:Fallback>
                <p:oleObj name="Equation" r:id="rId25" imgW="1168200" imgH="469800" progId="Equation.DSMT4">
                  <p:embed/>
                  <p:pic>
                    <p:nvPicPr>
                      <p:cNvPr id="8" name="オブジェクト 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2360" y="5903913"/>
                        <a:ext cx="11684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81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81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8.23312E-7 L -0.18993 -0.00671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7" y="-347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25624E-6 L 0.16407 -0.00232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94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98488" y="2285992"/>
            <a:ext cx="8545512" cy="2428875"/>
          </a:xfrm>
        </p:spPr>
        <p:txBody>
          <a:bodyPr rtlCol="0">
            <a:noAutofit/>
          </a:bodyPr>
          <a:lstStyle/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influence functional is calculated as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where</a:t>
            </a:r>
          </a:p>
        </p:txBody>
      </p:sp>
      <p:graphicFrame>
        <p:nvGraphicFramePr>
          <p:cNvPr id="224259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3339579"/>
              </p:ext>
            </p:extLst>
          </p:nvPr>
        </p:nvGraphicFramePr>
        <p:xfrm>
          <a:off x="765175" y="2786063"/>
          <a:ext cx="7686675" cy="147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749480" imgH="914400" progId="Equation.DSMT4">
                  <p:embed/>
                </p:oleObj>
              </mc:Choice>
              <mc:Fallback>
                <p:oleObj name="Equation" r:id="rId3" imgW="4749480" imgH="914400" progId="Equation.DSMT4">
                  <p:embed/>
                  <p:pic>
                    <p:nvPicPr>
                      <p:cNvPr id="224259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5175" y="2786063"/>
                        <a:ext cx="7686675" cy="1479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4260" name="Object 5"/>
          <p:cNvGraphicFramePr>
            <a:graphicFrameLocks noChangeAspect="1"/>
          </p:cNvGraphicFramePr>
          <p:nvPr/>
        </p:nvGraphicFramePr>
        <p:xfrm>
          <a:off x="1142976" y="4714884"/>
          <a:ext cx="4900613" cy="159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77960" imgH="838080" progId="Equation.DSMT4">
                  <p:embed/>
                </p:oleObj>
              </mc:Choice>
              <mc:Fallback>
                <p:oleObj name="Equation" r:id="rId5" imgW="2577960" imgH="838080" progId="Equation.DSMT4">
                  <p:embed/>
                  <p:pic>
                    <p:nvPicPr>
                      <p:cNvPr id="22426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2976" y="4714884"/>
                        <a:ext cx="4900613" cy="159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6929438" y="4786310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7000875" y="5572123"/>
            <a:ext cx="157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>
                <a:solidFill>
                  <a:srgbClr val="FF3300"/>
                </a:solidFill>
                <a:latin typeface="Arial Unicode MS"/>
                <a:ea typeface="Arial Unicode MS"/>
                <a:cs typeface="Arial Unicode MS"/>
              </a:rPr>
              <a:t>fluctuation</a:t>
            </a:r>
          </a:p>
        </p:txBody>
      </p:sp>
      <p:graphicFrame>
        <p:nvGraphicFramePr>
          <p:cNvPr id="11" name="Object 6"/>
          <p:cNvGraphicFramePr>
            <a:graphicFrameLocks noChangeAspect="1"/>
          </p:cNvGraphicFramePr>
          <p:nvPr/>
        </p:nvGraphicFramePr>
        <p:xfrm>
          <a:off x="6286500" y="4857748"/>
          <a:ext cx="465138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7" imgW="2371429" imgH="1542857" progId="PBrush">
                  <p:embed/>
                </p:oleObj>
              </mc:Choice>
              <mc:Fallback>
                <p:oleObj name="ビットマップ イメージ" r:id="rId7" imgW="2371429" imgH="1542857" progId="PBrush">
                  <p:embed/>
                  <p:pic>
                    <p:nvPicPr>
                      <p:cNvPr id="11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0" y="4857748"/>
                        <a:ext cx="465138" cy="303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57938" y="5643560"/>
            <a:ext cx="465137" cy="30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24262" name="Object 3"/>
          <p:cNvGraphicFramePr>
            <a:graphicFrameLocks noChangeAspect="1"/>
          </p:cNvGraphicFramePr>
          <p:nvPr/>
        </p:nvGraphicFramePr>
        <p:xfrm>
          <a:off x="2214546" y="1142984"/>
          <a:ext cx="4521200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311200" imgH="520560" progId="Equation.DSMT4">
                  <p:embed/>
                </p:oleObj>
              </mc:Choice>
              <mc:Fallback>
                <p:oleObj name="Equation" r:id="rId10" imgW="2311200" imgH="520560" progId="Equation.DSMT4">
                  <p:embed/>
                  <p:pic>
                    <p:nvPicPr>
                      <p:cNvPr id="22426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4546" y="1142984"/>
                        <a:ext cx="4521200" cy="1019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4267" name="正方形/長方形 15"/>
          <p:cNvSpPr>
            <a:spLocks noChangeArrowheads="1"/>
          </p:cNvSpPr>
          <p:nvPr/>
        </p:nvSpPr>
        <p:spPr bwMode="auto">
          <a:xfrm>
            <a:off x="612775" y="641350"/>
            <a:ext cx="77930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>
                <a:latin typeface="Arial Unicode MS"/>
                <a:ea typeface="Arial Unicode MS"/>
                <a:cs typeface="Arial Unicode MS"/>
              </a:rPr>
              <a:t>If the heat bath is an ensemble of harmonic oscillators,</a:t>
            </a:r>
            <a:endParaRPr lang="en-US" altLang="ja-JP" sz="2400"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13" name="Rectangle 160">
            <a:extLst>
              <a:ext uri="{FF2B5EF4-FFF2-40B4-BE49-F238E27FC236}">
                <a16:creationId xmlns:a16="http://schemas.microsoft.com/office/drawing/2014/main" id="{1669027B-B909-4BFA-863B-D4D03EB92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297" y="6183861"/>
            <a:ext cx="741799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ja-JP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1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rPr>
              <a:t>R. P. Feynman and F. L. Vernon, Jr.: Ann. Phys. (N.Y.) </a:t>
            </a:r>
            <a:r>
              <a:rPr kumimoji="1" lang="ja-JP" altLang="ja-JP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rPr>
              <a:t>24</a:t>
            </a:r>
            <a:r>
              <a:rPr kumimoji="1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rPr>
              <a:t> </a:t>
            </a:r>
            <a:r>
              <a:rPr kumimoji="1" lang="en-US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rPr>
              <a:t>118, </a:t>
            </a:r>
            <a:r>
              <a:rPr kumimoji="1" lang="ja-JP" altLang="ja-JP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Ｐゴシック" pitchFamily="50" charset="-128"/>
                <a:cs typeface="ＭＳ Ｐゴシック" pitchFamily="50" charset="-128"/>
              </a:rPr>
              <a:t>(1963) . </a:t>
            </a:r>
          </a:p>
        </p:txBody>
      </p:sp>
      <p:sp>
        <p:nvSpPr>
          <p:cNvPr id="14" name="Rectangle 7">
            <a:extLst>
              <a:ext uri="{FF2B5EF4-FFF2-40B4-BE49-F238E27FC236}">
                <a16:creationId xmlns:a16="http://schemas.microsoft.com/office/drawing/2014/main" id="{8B5B89F5-D653-4B48-8728-2189EA990B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4147" y="2319766"/>
            <a:ext cx="1944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solidFill>
                  <a:srgbClr val="3333FF"/>
                </a:solidFill>
                <a:latin typeface="Arial Unicode MS"/>
                <a:ea typeface="Arial Unicode MS"/>
                <a:cs typeface="Arial Unicode MS"/>
              </a:rPr>
              <a:t>position</a:t>
            </a:r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id="{C2F543A0-D220-44F8-AA9E-6AF95CB1CD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6164" y="3692567"/>
            <a:ext cx="10246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FF3300"/>
                </a:solidFill>
                <a:latin typeface="Arial Unicode MS"/>
                <a:ea typeface="Arial Unicode MS"/>
                <a:cs typeface="Arial Unicode MS"/>
              </a:rPr>
              <a:t>phase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2CD048CC-DC5F-464D-A3A0-EECACF1EF184}"/>
              </a:ext>
            </a:extLst>
          </p:cNvPr>
          <p:cNvSpPr/>
          <p:nvPr/>
        </p:nvSpPr>
        <p:spPr>
          <a:xfrm>
            <a:off x="5624919" y="3626428"/>
            <a:ext cx="2387596" cy="547770"/>
          </a:xfrm>
          <a:prstGeom prst="rect">
            <a:avLst/>
          </a:prstGeom>
          <a:solidFill>
            <a:schemeClr val="bg1">
              <a:alpha val="24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A6B46010-F069-48B5-844A-124D55495A46}"/>
              </a:ext>
            </a:extLst>
          </p:cNvPr>
          <p:cNvSpPr/>
          <p:nvPr/>
        </p:nvSpPr>
        <p:spPr>
          <a:xfrm>
            <a:off x="6012160" y="2811375"/>
            <a:ext cx="2419026" cy="723644"/>
          </a:xfrm>
          <a:prstGeom prst="rect">
            <a:avLst/>
          </a:prstGeom>
          <a:solidFill>
            <a:schemeClr val="bg1">
              <a:alpha val="24000"/>
            </a:schemeClr>
          </a:solidFill>
          <a:ln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/>
      <p:bldP spid="15" grpId="0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2225"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13720</TotalTime>
  <Words>2537</Words>
  <Application>Microsoft Office PowerPoint</Application>
  <PresentationFormat>画面に合わせる (4:3)</PresentationFormat>
  <Paragraphs>562</Paragraphs>
  <Slides>51</Slides>
  <Notes>15</Notes>
  <HiddenSlides>0</HiddenSlides>
  <MMClips>8</MMClips>
  <ScaleCrop>false</ScaleCrop>
  <HeadingPairs>
    <vt:vector size="8" baseType="variant">
      <vt:variant>
        <vt:lpstr>使用されているフォント</vt:lpstr>
      </vt:variant>
      <vt:variant>
        <vt:i4>16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4</vt:i4>
      </vt:variant>
      <vt:variant>
        <vt:lpstr>スライド タイトル</vt:lpstr>
      </vt:variant>
      <vt:variant>
        <vt:i4>51</vt:i4>
      </vt:variant>
    </vt:vector>
  </HeadingPairs>
  <TitlesOfParts>
    <vt:vector size="72" baseType="lpstr">
      <vt:lpstr>Arial Black</vt:lpstr>
      <vt:lpstr>Times New Roman</vt:lpstr>
      <vt:lpstr>Calibri</vt:lpstr>
      <vt:lpstr>Courier New</vt:lpstr>
      <vt:lpstr>Adobe Arabic</vt:lpstr>
      <vt:lpstr>ＭＳ Ｐゴシック</vt:lpstr>
      <vt:lpstr>Wingdings</vt:lpstr>
      <vt:lpstr>HGS創英角ﾎﾟｯﾌﾟ体</vt:lpstr>
      <vt:lpstr>Arial</vt:lpstr>
      <vt:lpstr>Cambria Math</vt:lpstr>
      <vt:lpstr>Arial Rounded MT Bold</vt:lpstr>
      <vt:lpstr>游ゴシック</vt:lpstr>
      <vt:lpstr>HGP創英角ﾎﾟｯﾌﾟ体</vt:lpstr>
      <vt:lpstr>Symbol</vt:lpstr>
      <vt:lpstr>Arial Unicode MS</vt:lpstr>
      <vt:lpstr>Helvetica</vt:lpstr>
      <vt:lpstr>Office テーマ</vt:lpstr>
      <vt:lpstr>Equation</vt:lpstr>
      <vt:lpstr>ビットマップ イメージ</vt:lpstr>
      <vt:lpstr>Bitmap Image</vt:lpstr>
      <vt:lpstr>MathType 6.0 Equation</vt:lpstr>
      <vt:lpstr>Nonequilibrium thermodynamics described as state variables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The secret of a system-bath model</vt:lpstr>
      <vt:lpstr>Reduced Density Matrix</vt:lpstr>
      <vt:lpstr>Initial condition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Low-Temperature Quantum  Fokker-Planck Eqs.</vt:lpstr>
      <vt:lpstr>   Wigner distribution function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Lindblad-Master equation (LME) Ohmic + high T bath or Markovian assumption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Classical &amp; Quantum “thermodynamics” </vt:lpstr>
      <vt:lpstr>Thermodynamic     variables (Our finding)</vt:lpstr>
      <vt:lpstr>Spectroscopic measurement for free energy</vt:lpstr>
      <vt:lpstr>PowerPoint プレゼンテーション</vt:lpstr>
      <vt:lpstr>Internal energy and enthalpy</vt:lpstr>
      <vt:lpstr> Intensive &amp; extensive work</vt:lpstr>
      <vt:lpstr>PowerPoint プレゼンテーション</vt:lpstr>
      <vt:lpstr>PowerPoint プレゼンテーション</vt:lpstr>
      <vt:lpstr>Ohmic case</vt:lpstr>
      <vt:lpstr>PowerPoint プレゼンテーション</vt:lpstr>
      <vt:lpstr>The dimensionless minimum work principle </vt:lpstr>
      <vt:lpstr>PowerPoint プレゼンテーション</vt:lpstr>
      <vt:lpstr>PowerPoint プレゼンテーション</vt:lpstr>
      <vt:lpstr>Thermodynamic Potentials</vt:lpstr>
      <vt:lpstr>Thermostatic Stirling engine</vt:lpstr>
      <vt:lpstr>PowerPoint プレゼンテーション</vt:lpstr>
      <vt:lpstr>PowerPoint プレゼンテーション</vt:lpstr>
      <vt:lpstr> The (-2)nd law:</vt:lpstr>
      <vt:lpstr>PowerPoint プレゼンテーション</vt:lpstr>
      <vt:lpstr>PowerPoint プレゼンテーション</vt:lpstr>
      <vt:lpstr>Entropy production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Summery 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NonMarkovian</dc:title>
  <dc:creator>Tanimura Yoshitaka</dc:creator>
  <cp:lastModifiedBy>Yoshitaka Tanimura</cp:lastModifiedBy>
  <cp:revision>2093</cp:revision>
  <cp:lastPrinted>2016-09-01T22:28:14Z</cp:lastPrinted>
  <dcterms:created xsi:type="dcterms:W3CDTF">2008-07-07T04:03:54Z</dcterms:created>
  <dcterms:modified xsi:type="dcterms:W3CDTF">2024-12-25T22:54:42Z</dcterms:modified>
</cp:coreProperties>
</file>